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autoCompressPictures="0" bookmarkIdSeed="2">
  <p:sldMasterIdLst>
    <p:sldMasterId id="2147483780" r:id="rId4"/>
  </p:sldMasterIdLst>
  <p:notesMasterIdLst>
    <p:notesMasterId r:id="rId29"/>
  </p:notesMasterIdLst>
  <p:sldIdLst>
    <p:sldId id="256" r:id="rId5"/>
    <p:sldId id="604" r:id="rId6"/>
    <p:sldId id="257" r:id="rId7"/>
    <p:sldId id="614" r:id="rId8"/>
    <p:sldId id="618" r:id="rId9"/>
    <p:sldId id="613" r:id="rId10"/>
    <p:sldId id="626" r:id="rId11"/>
    <p:sldId id="615" r:id="rId12"/>
    <p:sldId id="624" r:id="rId13"/>
    <p:sldId id="258" r:id="rId14"/>
    <p:sldId id="625" r:id="rId15"/>
    <p:sldId id="605" r:id="rId16"/>
    <p:sldId id="620" r:id="rId17"/>
    <p:sldId id="606" r:id="rId18"/>
    <p:sldId id="627" r:id="rId19"/>
    <p:sldId id="621" r:id="rId20"/>
    <p:sldId id="608" r:id="rId21"/>
    <p:sldId id="622" r:id="rId22"/>
    <p:sldId id="610" r:id="rId23"/>
    <p:sldId id="623" r:id="rId24"/>
    <p:sldId id="611" r:id="rId25"/>
    <p:sldId id="616" r:id="rId26"/>
    <p:sldId id="617" r:id="rId27"/>
    <p:sldId id="61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002060"/>
    <a:srgbClr val="3A4A6A"/>
    <a:srgbClr val="62799C"/>
    <a:srgbClr val="FF9933"/>
    <a:srgbClr val="DEEAF6"/>
    <a:srgbClr val="D9E2F3"/>
    <a:srgbClr val="002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FE1053-2207-416F-8981-89A3A68C7B3B}" v="6" dt="2024-04-19T07:55:49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79577"/>
  </p:normalViewPr>
  <p:slideViewPr>
    <p:cSldViewPr snapToGrid="0">
      <p:cViewPr varScale="1">
        <p:scale>
          <a:sx n="97" d="100"/>
          <a:sy n="97" d="100"/>
        </p:scale>
        <p:origin x="17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6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10-features-revealed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10-features-revealed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Goals: Understanding key performance enhancements, Hands-on experience with optimized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PyTorch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code.</a:t>
            </a: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89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5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35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4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85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What is generative AI and why is it important?</a:t>
            </a:r>
          </a:p>
          <a:p>
            <a:r>
              <a:rPr lang="en-CY" dirty="0"/>
              <a:t>Role of PyTorch in advancing AI research and application</a:t>
            </a:r>
          </a:p>
          <a:p>
            <a:r>
              <a:rPr lang="en-CY" dirty="0"/>
              <a:t>How fast can we run transformer </a:t>
            </a:r>
            <a:r>
              <a:rPr lang="en-CY" b="1" dirty="0"/>
              <a:t>inference</a:t>
            </a:r>
            <a:r>
              <a:rPr lang="en-CY" dirty="0"/>
              <a:t> with only pure, native PyTorch?</a:t>
            </a: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88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8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sz="12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CY" sz="1200">
                <a:latin typeface="Courier New" panose="02070309020205020404" pitchFamily="49" charset="0"/>
                <a:cs typeface="Courier New" panose="02070309020205020404" pitchFamily="49" charset="0"/>
              </a:rPr>
              <a:t> scripts/run.</a:t>
            </a:r>
            <a:r>
              <a:rPr lang="en-CY" sz="1200" b="1">
                <a:latin typeface="Courier New" panose="02070309020205020404" pitchFamily="49" charset="0"/>
                <a:cs typeface="Courier New" panose="02070309020205020404" pitchFamily="49" charset="0"/>
              </a:rPr>
              <a:t>baseline</a:t>
            </a:r>
            <a:r>
              <a:rPr lang="en-CY" sz="1200">
                <a:latin typeface="Courier New" panose="02070309020205020404" pitchFamily="49" charset="0"/>
                <a:cs typeface="Courier New" panose="02070309020205020404" pitchFamily="49" charset="0"/>
              </a:rPr>
              <a:t>.slurm –-reservation=edu20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0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sng" dirty="0">
                <a:solidFill>
                  <a:srgbClr val="1A1A1A"/>
                </a:solidFill>
                <a:effectLst/>
                <a:latin typeface="NVIDIA Sans"/>
                <a:hlinkClick r:id="rId3"/>
              </a:rPr>
              <a:t>CUDA Graphs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 have been designed to allow work to be defined as graphs rather than single operations.</a:t>
            </a: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Modern GPUs are so fast that, in many cases of interest, the time taken by each GPU operation (e.g. kernel or memory copy) is now measured in microseconds. </a:t>
            </a:r>
          </a:p>
          <a:p>
            <a:endParaRPr lang="en-GB" b="0" i="0" u="none" strike="noStrike" dirty="0">
              <a:solidFill>
                <a:srgbClr val="1A1A1A"/>
              </a:solidFill>
              <a:effectLst/>
              <a:highlight>
                <a:srgbClr val="FFFFFF"/>
              </a:highlight>
              <a:latin typeface="NVIDIA Sans"/>
            </a:endParaRPr>
          </a:p>
          <a:p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However, there are overheads associated with the submission of each operation to the GPU.</a:t>
            </a:r>
          </a:p>
          <a:p>
            <a:endParaRPr lang="en-GB" b="0" i="0" u="none" strike="noStrike" dirty="0">
              <a:solidFill>
                <a:srgbClr val="1A1A1A"/>
              </a:solidFill>
              <a:effectLst/>
              <a:highlight>
                <a:srgbClr val="FFFFFF"/>
              </a:highlight>
              <a:latin typeface="NVIDIA Sans"/>
            </a:endParaRPr>
          </a:p>
          <a:p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Typically, multiple algorithmic stages corresponding to multiple GPU operations are required per timestep. </a:t>
            </a:r>
          </a:p>
          <a:p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If each of these operations is launched to the GPU separately,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and completes quickly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, then overheads can combine to form a significant overall degradation to performance.</a:t>
            </a:r>
          </a:p>
          <a:p>
            <a:endParaRPr lang="en-GB" b="0" i="0" u="none" strike="noStrike" dirty="0">
              <a:solidFill>
                <a:srgbClr val="1A1A1A"/>
              </a:solidFill>
              <a:effectLst/>
              <a:highlight>
                <a:srgbClr val="FFFFFF"/>
              </a:highlight>
              <a:latin typeface="NVIDIA Sans"/>
            </a:endParaRPr>
          </a:p>
          <a:p>
            <a:r>
              <a:rPr lang="en-GB" b="0" i="0" u="sng" dirty="0">
                <a:solidFill>
                  <a:srgbClr val="1A1A1A"/>
                </a:solidFill>
                <a:effectLst/>
                <a:latin typeface="NVIDIA Sans"/>
                <a:hlinkClick r:id="rId3"/>
              </a:rPr>
              <a:t>CUDA Graphs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 have been designed to allow work to be defined as graphs rather than single operations.</a:t>
            </a:r>
          </a:p>
          <a:p>
            <a:endParaRPr lang="en-GB" b="0" i="0" u="none" strike="noStrike" dirty="0">
              <a:solidFill>
                <a:srgbClr val="1A1A1A"/>
              </a:solidFill>
              <a:effectLst/>
              <a:highlight>
                <a:srgbClr val="FFFFFF"/>
              </a:highlight>
              <a:latin typeface="NVIDIA Sans"/>
            </a:endParaRPr>
          </a:p>
          <a:p>
            <a:r>
              <a:rPr lang="en-GB" b="0" i="0" u="none" strike="noStrike" dirty="0" err="1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decode_one_token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 (inference function)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-&gt; logits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model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input_pos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)</a:t>
            </a: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04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There’s 2 main factors leading to </a:t>
            </a:r>
            <a:r>
              <a:rPr lang="en-GB" b="0" i="0" u="none" strike="noStrike" dirty="0" err="1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torch.compile’s</a:t>
            </a:r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 performance:</a:t>
            </a:r>
          </a:p>
          <a:p>
            <a:pPr marL="228600" indent="-228600">
              <a:buAutoNum type="arabicParenR"/>
            </a:pPr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Overhead reduction, with the most effective one called </a:t>
            </a:r>
            <a:r>
              <a:rPr lang="en-GB" b="0" i="0" u="none" strike="noStrike" dirty="0" err="1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CUDAGraphs</a:t>
            </a:r>
            <a:endParaRPr lang="en-GB" b="0" i="0" u="none" strike="noStrike" dirty="0">
              <a:solidFill>
                <a:srgbClr val="6C6C6D"/>
              </a:solidFill>
              <a:effectLst/>
              <a:highlight>
                <a:srgbClr val="FFFFFF"/>
              </a:highlight>
              <a:latin typeface="FreightSans"/>
            </a:endParaRPr>
          </a:p>
          <a:p>
            <a:pPr marL="685800" lvl="1" indent="-228600">
              <a:buAutoNum type="arabicParenR"/>
            </a:pPr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Applied automatically when ”reduce-overhead” used, no extra work to rewrite your code</a:t>
            </a:r>
          </a:p>
          <a:p>
            <a:pPr marL="228600" lvl="0" indent="-228600">
              <a:buAutoNum type="arabicParenR"/>
            </a:pPr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Generates faster kernels</a:t>
            </a:r>
          </a:p>
          <a:p>
            <a:pPr marL="685800" lvl="1" indent="-228600">
              <a:buAutoNum type="arabicParenR"/>
            </a:pPr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Transformer decoding has very unusual computational properties</a:t>
            </a:r>
          </a:p>
          <a:p>
            <a:pPr marL="1143000" lvl="2" indent="-228600">
              <a:buAutoNum type="arabicParenR"/>
            </a:pPr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Because of the KV-cache, for BS=1 every single matrix multiplication becomes matrix vector!</a:t>
            </a:r>
          </a:p>
          <a:p>
            <a:pPr marL="1143000" lvl="2" indent="-228600">
              <a:buAutoNum type="arabicParenR"/>
            </a:pPr>
            <a:r>
              <a:rPr lang="en-GB" b="1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Computation now becomes memory bandwidth bounded!</a:t>
            </a:r>
            <a:endParaRPr lang="en-CY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0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We simply take the total size of our model (# params * bytes per param) and multiply it by the number of inferences we can do per second</a:t>
            </a:r>
          </a:p>
          <a:p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Then, we divide this by the peak bandwidth of the GPU to get our MBU.</a:t>
            </a:r>
          </a:p>
          <a:p>
            <a:endParaRPr lang="en-GB" b="0" i="0" u="none" strike="noStrike" dirty="0">
              <a:solidFill>
                <a:srgbClr val="6C6C6D"/>
              </a:solidFill>
              <a:effectLst/>
              <a:highlight>
                <a:srgbClr val="FFFFFF"/>
              </a:highlight>
              <a:latin typeface="FreightSans"/>
            </a:endParaRPr>
          </a:p>
          <a:p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63% quite good, considering that even just copying memory struggles to break 85%.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6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circle with white text and orange map&#10;&#10;Description automatically generated">
            <a:extLst>
              <a:ext uri="{FF2B5EF4-FFF2-40B4-BE49-F238E27FC236}">
                <a16:creationId xmlns:a16="http://schemas.microsoft.com/office/drawing/2014/main" id="{8AE9F057-AFBC-77AA-F4AA-EDDE31FA9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7225" y="136525"/>
            <a:ext cx="1073150" cy="1086523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C38CCD1E-056C-D206-E343-3720BD8B44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" y="99112"/>
            <a:ext cx="3428390" cy="116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72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5360"/>
            <a:ext cx="10515600" cy="5201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ACDA4-733B-415A-2A1E-51AEF315D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" y="-31091"/>
            <a:ext cx="833866" cy="830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81D44-20D4-F924-8D23-9B1117391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054" y="-1647"/>
            <a:ext cx="10024786" cy="7291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2C02E09-166C-2209-AFE9-7A6511F46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0"/>
            <a:ext cx="8939784" cy="72745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19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79293"/>
            <a:ext cx="5181600" cy="519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79293"/>
            <a:ext cx="5181600" cy="519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AF5835-9C30-5CEB-CC0C-D10A72CE0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" y="-31091"/>
            <a:ext cx="833866" cy="830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E9E05E-CC0B-FDD0-168D-F059DF502B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054" y="-1647"/>
            <a:ext cx="10024786" cy="72910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3B71EE-6BB4-51CD-D95F-A5380B87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0"/>
            <a:ext cx="8939784" cy="72745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371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13/12/2023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28AA1-2B31-AF67-EC95-8F12CC1E11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" y="-31091"/>
            <a:ext cx="833866" cy="830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61B932-43B7-B41E-0A64-1B302F465C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054" y="-1647"/>
            <a:ext cx="10024786" cy="7291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1F53559-CA94-78C1-4747-D3601930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0"/>
            <a:ext cx="8939784" cy="72745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88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13/12/2023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4" r:id="rId3"/>
    <p:sldLayoutId id="214748378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8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8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styl.github.io/" TargetMode="External"/><Relationship Id="rId5" Type="http://schemas.openxmlformats.org/officeDocument/2006/relationships/hyperlink" Target="mailto:c.stylianou@cyi.ac.cy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8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exploiting-ampere-structured-sparsity-with-cusparsel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u-eresearch.github.io/hpcWorkshop/content/12-logOntoHPC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-labs/gpt-fast" TargetMode="External"/><Relationship Id="rId2" Type="http://schemas.openxmlformats.org/officeDocument/2006/relationships/hyperlink" Target="https://github.com/CaSToRC-CyI/EuroCC2PyTo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meta-llama/Llama-2-7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-llama/llama/tree/ma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5E29-2FCC-E9DC-18DD-55630EB3A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Y" dirty="0"/>
              <a:t>Optimising Llama2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21414-0A5E-11E9-EF45-8318C84C2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Y" dirty="0"/>
              <a:t>Enhancing Efficiency and Scalability of Large Language Models with PyTorch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5D9E64-0FDA-A68D-0E87-FE097A24AF8A}"/>
              </a:ext>
            </a:extLst>
          </p:cNvPr>
          <p:cNvSpPr txBox="1">
            <a:spLocks/>
          </p:cNvSpPr>
          <p:nvPr/>
        </p:nvSpPr>
        <p:spPr>
          <a:xfrm>
            <a:off x="6027576" y="4639519"/>
            <a:ext cx="5663991" cy="1496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>
                <a:ln w="0"/>
                <a:solidFill>
                  <a:srgbClr val="002060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Chris Stylianou</a:t>
            </a:r>
          </a:p>
          <a:p>
            <a:pPr algn="r">
              <a:lnSpc>
                <a:spcPct val="100000"/>
              </a:lnSpc>
            </a:pPr>
            <a:r>
              <a:rPr lang="en-US">
                <a:ln w="0"/>
                <a:solidFill>
                  <a:srgbClr val="002060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Research Engineer</a:t>
            </a:r>
          </a:p>
          <a:p>
            <a:pPr algn="r">
              <a:lnSpc>
                <a:spcPct val="100000"/>
              </a:lnSpc>
            </a:pPr>
            <a:r>
              <a:rPr lang="en-US">
                <a:ln w="0"/>
                <a:solidFill>
                  <a:srgbClr val="002060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CaSToRC</a:t>
            </a:r>
            <a:endParaRPr lang="en-US" dirty="0">
              <a:ln w="0"/>
              <a:solidFill>
                <a:srgbClr val="002060"/>
              </a:solidFill>
              <a:latin typeface="American Typewriter" panose="02090604020004020304" pitchFamily="18" charset="77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CBCF0-E32F-BE79-6E66-82E4FCDF0683}"/>
              </a:ext>
            </a:extLst>
          </p:cNvPr>
          <p:cNvSpPr txBox="1"/>
          <p:nvPr/>
        </p:nvSpPr>
        <p:spPr>
          <a:xfrm>
            <a:off x="9329530" y="6118938"/>
            <a:ext cx="257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eurocc.cyi.ac.cy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qr code with a few squares&#10;&#10;Description automatically generated">
            <a:extLst>
              <a:ext uri="{FF2B5EF4-FFF2-40B4-BE49-F238E27FC236}">
                <a16:creationId xmlns:a16="http://schemas.microsoft.com/office/drawing/2014/main" id="{32A2B595-CEA0-A31D-D6DA-B6F573D4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400" y="4734000"/>
            <a:ext cx="1745999" cy="17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6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C98573-2E88-195E-77AB-769E72ADB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i="0" u="none" strike="noStrike" dirty="0">
                <a:effectLst/>
              </a:rPr>
              <a:t>Purpose of </a:t>
            </a:r>
            <a:r>
              <a:rPr lang="en-GB" b="1" i="0" u="none" strike="noStrike" dirty="0" err="1">
                <a:effectLst/>
              </a:rPr>
              <a:t>torch.compile</a:t>
            </a:r>
            <a:r>
              <a:rPr lang="en-GB" b="1" i="0" u="none" strike="noStrike" dirty="0">
                <a:effectLst/>
              </a:rPr>
              <a:t>()</a:t>
            </a:r>
            <a:r>
              <a:rPr lang="en-GB" b="0" i="0" u="none" strike="noStrike" dirty="0">
                <a:effectLst/>
              </a:rPr>
              <a:t>: [</a:t>
            </a:r>
            <a:r>
              <a:rPr lang="en-GB" dirty="0"/>
              <a:t>Requires </a:t>
            </a:r>
            <a:r>
              <a:rPr lang="en-GB" dirty="0" err="1"/>
              <a:t>PyTorch</a:t>
            </a:r>
            <a:r>
              <a:rPr lang="en-GB" dirty="0"/>
              <a:t> &gt;= 2.0]</a:t>
            </a:r>
            <a:endParaRPr lang="en-GB" b="0" i="0" u="none" strike="noStrike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Arbitrary Python functions </a:t>
            </a:r>
            <a:r>
              <a:rPr lang="en-GB" b="0" i="0" u="none" strike="noStrike" dirty="0">
                <a:effectLst/>
              </a:rPr>
              <a:t>can be optimised by passing the callable to </a:t>
            </a:r>
            <a:r>
              <a:rPr lang="en-GB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torch.compile</a:t>
            </a:r>
            <a:r>
              <a:rPr lang="en-GB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/>
            <a:r>
              <a:rPr lang="en-GB" b="1" i="0" u="none" strike="noStrike" dirty="0">
                <a:effectLst/>
              </a:rPr>
              <a:t>JIT</a:t>
            </a:r>
            <a:r>
              <a:rPr lang="en-GB" b="0" i="0" u="none" strike="noStrike" dirty="0">
                <a:effectLst/>
              </a:rPr>
              <a:t> Compilation, via minimal code changes.</a:t>
            </a:r>
            <a:endParaRPr lang="en-GB" b="0" i="0" u="none" strike="noStrike" dirty="0">
              <a:effectLst/>
              <a:cs typeface="Courier New" panose="020703090202050204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Usage Example</a:t>
            </a:r>
            <a:r>
              <a:rPr lang="en-GB" b="0" i="0" u="none" strike="noStrike" dirty="0">
                <a:effectLst/>
              </a:rPr>
              <a:t>:</a:t>
            </a:r>
          </a:p>
          <a:p>
            <a:pPr marL="457200" lvl="1" indent="0">
              <a:buNone/>
            </a:pP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(x, y): </a:t>
            </a:r>
          </a:p>
          <a:p>
            <a:pPr marL="457200" lvl="1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torch.sin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</a:p>
          <a:p>
            <a:pPr marL="457200" lvl="1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b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torch.cos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(y) </a:t>
            </a:r>
          </a:p>
          <a:p>
            <a:pPr marL="457200" lvl="1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a + b </a:t>
            </a:r>
          </a:p>
          <a:p>
            <a:pPr marL="457200" lvl="1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opt_foo1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torch.compile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(foo)</a:t>
            </a:r>
          </a:p>
          <a:p>
            <a:pPr marL="457200" lvl="1" indent="0">
              <a:buNone/>
            </a:pP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print(opt_foo1(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torch.randn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torch.randn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endParaRPr lang="en-GB" sz="2000" b="0" i="0" u="none" strike="noStrik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Key Considerations</a:t>
            </a:r>
            <a:r>
              <a:rPr lang="en-GB" b="0" i="0" u="none" strike="noStrike" dirty="0"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Can also optimize </a:t>
            </a:r>
            <a:r>
              <a:rPr lang="en-GB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torch.nn.Module</a:t>
            </a:r>
            <a:endParaRPr lang="en-GB" b="0" i="0" u="none" strike="noStrik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Compiles the optimised model/routine into optimised kernels as it executes</a:t>
            </a:r>
          </a:p>
          <a:p>
            <a:pPr marL="1200150" lvl="2" indent="-285750"/>
            <a:r>
              <a:rPr lang="en-GB" dirty="0"/>
              <a:t>If structure of the model remains constant (i.e. no recompilation needed) overhead only paid once.</a:t>
            </a:r>
          </a:p>
          <a:p>
            <a:pPr marL="1200150" lvl="2" indent="-285750"/>
            <a:r>
              <a:rPr lang="en-GB" b="0" i="0" u="none" strike="noStrike" dirty="0">
                <a:effectLst/>
              </a:rPr>
              <a:t>Useful if optimised model/routine is used several times.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586AC-3025-3082-6E06-81743791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13991-47C4-25A5-2925-99B9B8B7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DE795-D79D-3C21-E404-6E2EFD2B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A Compiler for PyTorch Models</a:t>
            </a:r>
          </a:p>
        </p:txBody>
      </p:sp>
    </p:spTree>
    <p:extLst>
      <p:ext uri="{BB962C8B-B14F-4D97-AF65-F5344CB8AC3E}">
        <p14:creationId xmlns:p14="http://schemas.microsoft.com/office/powerpoint/2010/main" val="3105617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C98573-2E88-195E-77AB-769E72ADB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n-GB" sz="2400" b="0" i="0" u="none" strike="noStrike" dirty="0">
                <a:effectLst/>
              </a:rPr>
              <a:t>Speedup achieved via reducing </a:t>
            </a:r>
            <a:r>
              <a:rPr lang="en-GB" sz="2400" b="1" i="0" u="none" strike="noStrike" dirty="0">
                <a:effectLst/>
              </a:rPr>
              <a:t>Python overhead </a:t>
            </a:r>
            <a:r>
              <a:rPr lang="en-GB" sz="2400" b="0" i="0" u="none" strike="noStrike" dirty="0">
                <a:effectLst/>
              </a:rPr>
              <a:t>and </a:t>
            </a:r>
            <a:r>
              <a:rPr lang="en-GB" sz="2400" b="1" i="0" u="none" strike="noStrike" dirty="0">
                <a:effectLst/>
              </a:rPr>
              <a:t>GPU read/writes</a:t>
            </a:r>
            <a:r>
              <a:rPr lang="en-GB" sz="2400" b="0" i="0" u="none" strike="noStrike" dirty="0">
                <a:effectLst/>
              </a:rPr>
              <a:t>.</a:t>
            </a:r>
          </a:p>
          <a:p>
            <a:pPr marL="285750" indent="-285750"/>
            <a:r>
              <a:rPr lang="en-GB" sz="2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torch.compile</a:t>
            </a:r>
            <a:r>
              <a:rPr lang="en-GB" sz="2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b="0" i="0" u="none" strike="noStrike" dirty="0">
                <a:effectLst/>
              </a:rPr>
              <a:t>optimizes computational graphs in </a:t>
            </a:r>
            <a:r>
              <a:rPr lang="en-GB" sz="2400" b="0" i="0" u="none" strike="noStrike" dirty="0" err="1">
                <a:effectLst/>
              </a:rPr>
              <a:t>PyTorch</a:t>
            </a:r>
            <a:r>
              <a:rPr lang="en-GB" sz="2400" b="0" i="0" u="none" strike="noStrike" dirty="0">
                <a:effectLst/>
              </a:rPr>
              <a:t> to </a:t>
            </a:r>
            <a:r>
              <a:rPr lang="en-GB" sz="2400" b="1" i="0" u="none" strike="noStrike" dirty="0">
                <a:effectLst/>
              </a:rPr>
              <a:t>reduce CPU overhead</a:t>
            </a:r>
            <a:r>
              <a:rPr lang="en-GB" sz="2400" b="0" i="0" u="none" strike="noStrike" dirty="0">
                <a:effectLst/>
              </a:rPr>
              <a:t>. </a:t>
            </a:r>
          </a:p>
          <a:p>
            <a:pPr marL="742950" lvl="1" indent="-285750"/>
            <a:r>
              <a:rPr lang="en-GB" sz="2000" b="0" i="0" u="none" strike="noStrike" dirty="0">
                <a:effectLst/>
              </a:rPr>
              <a:t>Allows for larger model components to be </a:t>
            </a:r>
            <a:r>
              <a:rPr lang="en-GB" sz="2000" b="1" i="0" u="none" strike="noStrike" dirty="0">
                <a:effectLst/>
              </a:rPr>
              <a:t>compiled into a single optimized section</a:t>
            </a:r>
            <a:r>
              <a:rPr lang="en-GB" sz="2000" b="0" i="0" u="none" strike="noStrike" dirty="0">
                <a:effectLst/>
              </a:rPr>
              <a:t>. </a:t>
            </a:r>
          </a:p>
          <a:p>
            <a:pPr marL="285750" indent="-285750"/>
            <a:r>
              <a:rPr lang="en-GB" b="1" i="0" u="none" strike="noStrike" dirty="0">
                <a:effectLst/>
              </a:rPr>
              <a:t>Usage Example</a:t>
            </a:r>
            <a:r>
              <a:rPr lang="en-GB" b="0" i="0" u="none" strike="noStrike" dirty="0">
                <a:effectLst/>
              </a:rPr>
              <a:t>:</a:t>
            </a:r>
          </a:p>
          <a:p>
            <a:pPr marL="457200" lvl="1" indent="0" algn="l">
              <a:buNone/>
            </a:pPr>
            <a:r>
              <a:rPr lang="en-GB" sz="20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torch.compile</a:t>
            </a:r>
            <a:r>
              <a:rPr lang="en-GB" sz="20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decode_one_token</a:t>
            </a:r>
            <a:r>
              <a:rPr lang="en-GB" sz="20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mode=</a:t>
            </a:r>
            <a:r>
              <a:rPr lang="en-GB" sz="20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"reduce-overhead"</a:t>
            </a:r>
            <a:r>
              <a:rPr lang="en-GB" sz="20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				     </a:t>
            </a:r>
            <a:r>
              <a:rPr lang="en-GB" sz="20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fullgraph</a:t>
            </a:r>
            <a:r>
              <a:rPr lang="en-GB" sz="20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20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20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400" b="0" i="0" u="none" strike="noStrike" dirty="0">
                <a:effectLst/>
                <a:cs typeface="Courier New" panose="02070309020205020404" pitchFamily="49" charset="0"/>
              </a:rPr>
              <a:t>Available </a:t>
            </a:r>
            <a:r>
              <a:rPr lang="en-GB" sz="2400" b="1" i="0" u="none" strike="noStrike" dirty="0">
                <a:effectLst/>
                <a:cs typeface="Courier New" panose="02070309020205020404" pitchFamily="49" charset="0"/>
              </a:rPr>
              <a:t>Modes</a:t>
            </a:r>
            <a:r>
              <a:rPr lang="en-GB" sz="2400" b="0" i="0" u="none" strike="noStrike" dirty="0">
                <a:effectLst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en-GB" sz="2300" b="0" i="1" u="none" strike="noStrike" dirty="0">
                <a:effectLst/>
                <a:cs typeface="Courier New" panose="02070309020205020404" pitchFamily="49" charset="0"/>
              </a:rPr>
              <a:t>Default</a:t>
            </a:r>
            <a:r>
              <a:rPr lang="en-GB" sz="2300" b="0" i="0" u="none" strike="noStrike" dirty="0">
                <a:effectLst/>
                <a:cs typeface="Courier New" panose="02070309020205020404" pitchFamily="49" charset="0"/>
              </a:rPr>
              <a:t>: For large models, low compile time, no extra memory</a:t>
            </a:r>
          </a:p>
          <a:p>
            <a:pPr lvl="1"/>
            <a:r>
              <a:rPr lang="en-GB" sz="2300" i="1" dirty="0">
                <a:cs typeface="Courier New" panose="02070309020205020404" pitchFamily="49" charset="0"/>
              </a:rPr>
              <a:t>Reduce-overhead</a:t>
            </a:r>
            <a:r>
              <a:rPr lang="en-GB" sz="2300" dirty="0">
                <a:cs typeface="Courier New" panose="02070309020205020404" pitchFamily="49" charset="0"/>
              </a:rPr>
              <a:t>: Reduces framework overhead, uses extra memory, good for small models</a:t>
            </a:r>
          </a:p>
          <a:p>
            <a:pPr lvl="1"/>
            <a:r>
              <a:rPr lang="en-GB" sz="2300" b="0" i="1" u="none" strike="noStrike" dirty="0">
                <a:effectLst/>
                <a:cs typeface="Courier New" panose="02070309020205020404" pitchFamily="49" charset="0"/>
              </a:rPr>
              <a:t>Max-autotune</a:t>
            </a:r>
            <a:r>
              <a:rPr lang="en-GB" sz="2300" b="0" i="0" u="none" strike="noStrike" dirty="0">
                <a:effectLst/>
                <a:cs typeface="Courier New" panose="02070309020205020404" pitchFamily="49" charset="0"/>
              </a:rPr>
              <a:t>: Produces the fastest model but takes a very long time to compile.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fullgraph</a:t>
            </a:r>
            <a:r>
              <a:rPr lang="en-GB" sz="2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 </a:t>
            </a:r>
            <a:r>
              <a:rPr lang="en-GB" b="0" i="0" u="none" strike="noStrike" dirty="0"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Minimizes the frequency and impact of "graph breaks”</a:t>
            </a:r>
          </a:p>
          <a:p>
            <a:pPr marL="1200150" lvl="2" indent="-285750"/>
            <a:r>
              <a:rPr lang="en-GB" b="0" i="0" u="none" strike="noStrike" dirty="0" err="1">
                <a:effectLst/>
              </a:rPr>
              <a:t>i.e</a:t>
            </a:r>
            <a:r>
              <a:rPr lang="en-GB" b="0" i="0" u="none" strike="noStrike" dirty="0">
                <a:effectLst/>
              </a:rPr>
              <a:t> portions that cannot be compiled.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Ensures maximum potential utilization of </a:t>
            </a:r>
            <a:r>
              <a:rPr lang="en-GB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torch.compile</a:t>
            </a:r>
            <a:r>
              <a:rPr lang="en-GB" b="0" i="0" u="none" strike="noStrike" dirty="0">
                <a:effectLst/>
              </a:rPr>
              <a:t>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586AC-3025-3082-6E06-81743791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13991-47C4-25A5-2925-99B9B8B7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DE795-D79D-3C21-E404-6E2EFD2B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A Compiler for PyTorch Models – LLM Case</a:t>
            </a:r>
          </a:p>
        </p:txBody>
      </p:sp>
    </p:spTree>
    <p:extLst>
      <p:ext uri="{BB962C8B-B14F-4D97-AF65-F5344CB8AC3E}">
        <p14:creationId xmlns:p14="http://schemas.microsoft.com/office/powerpoint/2010/main" val="272749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5AE1AC-5B91-AA0C-4CEE-2D705BB8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Y" dirty="0"/>
              <a:t>A common optimisation trick for speeding up </a:t>
            </a:r>
            <a:r>
              <a:rPr lang="en-CY" b="1" dirty="0"/>
              <a:t>transformer inference</a:t>
            </a:r>
            <a:r>
              <a:rPr lang="en-CY" dirty="0"/>
              <a:t>.</a:t>
            </a:r>
          </a:p>
          <a:p>
            <a:pPr lvl="1"/>
            <a:r>
              <a:rPr lang="en-CY" dirty="0"/>
              <a:t>Activations computed for the previous tokens are cached.</a:t>
            </a:r>
          </a:p>
          <a:p>
            <a:r>
              <a:rPr lang="en-CY" dirty="0"/>
              <a:t>As more tokens are generated, the “logical length” of the kv-cache grows.</a:t>
            </a:r>
          </a:p>
          <a:p>
            <a:pPr lvl="1"/>
            <a:r>
              <a:rPr lang="en-CY" dirty="0"/>
              <a:t>Rellocating and copying every time the cache grows!</a:t>
            </a:r>
          </a:p>
          <a:p>
            <a:pPr lvl="1"/>
            <a:r>
              <a:rPr lang="en-CY" dirty="0"/>
              <a:t>Due to this dynamism </a:t>
            </a:r>
            <a:r>
              <a:rPr lang="en-CY" dirty="0">
                <a:latin typeface="Courier New" panose="02070309020205020404" pitchFamily="49" charset="0"/>
                <a:cs typeface="Courier New" panose="02070309020205020404" pitchFamily="49" charset="0"/>
              </a:rPr>
              <a:t>torch.compile </a:t>
            </a:r>
            <a:r>
              <a:rPr lang="en-CY" b="1" dirty="0"/>
              <a:t>less efficient</a:t>
            </a:r>
            <a:r>
              <a:rPr lang="en-CY" dirty="0"/>
              <a:t> </a:t>
            </a:r>
          </a:p>
          <a:p>
            <a:pPr lvl="2"/>
            <a:r>
              <a:rPr lang="en-CY" dirty="0"/>
              <a:t>i.e. need to recompile.</a:t>
            </a:r>
          </a:p>
          <a:p>
            <a:r>
              <a:rPr lang="en-CY" dirty="0"/>
              <a:t>Use </a:t>
            </a:r>
            <a:r>
              <a:rPr lang="en-CY" b="1" dirty="0"/>
              <a:t>“static” </a:t>
            </a:r>
            <a:r>
              <a:rPr lang="en-CY" dirty="0"/>
              <a:t>kv-cache:</a:t>
            </a:r>
          </a:p>
          <a:p>
            <a:pPr lvl="1"/>
            <a:r>
              <a:rPr lang="en-CY" dirty="0"/>
              <a:t>Statically allocate the maximum size of kv-cache</a:t>
            </a:r>
          </a:p>
          <a:p>
            <a:pPr lvl="1"/>
            <a:r>
              <a:rPr lang="en-CY" b="1" dirty="0"/>
              <a:t>Mask out the unused values </a:t>
            </a:r>
            <a:r>
              <a:rPr lang="en-CY" dirty="0"/>
              <a:t>in the attention portion</a:t>
            </a:r>
          </a:p>
          <a:p>
            <a:pPr marL="457200" lvl="1" indent="0">
              <a:buNone/>
            </a:pPr>
            <a:r>
              <a:rPr lang="en-CY" sz="18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CY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torch.device(device):</a:t>
            </a:r>
          </a:p>
          <a:p>
            <a:pPr marL="457200" lvl="1" indent="0">
              <a:buNone/>
            </a:pPr>
            <a:r>
              <a:rPr lang="en-CY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model.setup_caches(max_batch_size=</a:t>
            </a:r>
            <a:r>
              <a:rPr lang="en-CY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CY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max_seq_length=max_seq_lenght)</a:t>
            </a:r>
          </a:p>
          <a:p>
            <a:r>
              <a:rPr lang="en-CY" dirty="0"/>
              <a:t>Two-phase compilation: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Y" dirty="0"/>
              <a:t>The prefill, where the entire prompt is processed</a:t>
            </a:r>
          </a:p>
          <a:p>
            <a:pPr lvl="2"/>
            <a:r>
              <a:rPr lang="en-CY" dirty="0"/>
              <a:t>more dynamic, due to variable promtp leng</a:t>
            </a:r>
            <a:r>
              <a:rPr lang="en-GB" dirty="0" err="1"/>
              <a:t>th</a:t>
            </a:r>
            <a:endParaRPr lang="en-CY" dirty="0"/>
          </a:p>
          <a:p>
            <a:pPr marL="914400" lvl="2" indent="0">
              <a:buNone/>
            </a:pPr>
            <a:r>
              <a:rPr lang="en-CY" dirty="0">
                <a:latin typeface="Courier New" panose="02070309020205020404" pitchFamily="49" charset="0"/>
                <a:cs typeface="Courier New" panose="02070309020205020404" pitchFamily="49" charset="0"/>
              </a:rPr>
              <a:t>prefill = torch.compile(prefill, dynamic=</a:t>
            </a:r>
            <a:r>
              <a:rPr lang="en-CY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CY" dirty="0">
                <a:latin typeface="Courier New" panose="02070309020205020404" pitchFamily="49" charset="0"/>
                <a:cs typeface="Courier New" panose="02070309020205020404" pitchFamily="49" charset="0"/>
              </a:rPr>
              <a:t>, fullgraph=</a:t>
            </a:r>
            <a:r>
              <a:rPr lang="en-CY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CY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Y" dirty="0"/>
              <a:t>Decoding, where each token is generated (kv-cache static)</a:t>
            </a:r>
          </a:p>
          <a:p>
            <a:pPr marL="457200" lvl="1" indent="0">
              <a:buNone/>
            </a:pPr>
            <a:r>
              <a:rPr lang="en-CY" dirty="0"/>
              <a:t>	</a:t>
            </a:r>
            <a:r>
              <a:rPr lang="en-GB" sz="2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decode_one_token</a:t>
            </a:r>
            <a:r>
              <a:rPr lang="en-GB" sz="2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torch.compile</a:t>
            </a:r>
            <a:r>
              <a:rPr lang="en-GB" sz="2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decode_one_token</a:t>
            </a:r>
            <a:r>
              <a:rPr lang="en-GB" sz="2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 </a:t>
            </a:r>
            <a:r>
              <a:rPr lang="en-GB" sz="2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mode=</a:t>
            </a:r>
            <a:r>
              <a:rPr lang="en-GB" sz="24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"reduce-overhead"</a:t>
            </a:r>
            <a:r>
              <a:rPr lang="en-GB" sz="2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				     			       </a:t>
            </a:r>
            <a:r>
              <a:rPr lang="en-GB" sz="2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fullgraph</a:t>
            </a:r>
            <a:r>
              <a:rPr lang="en-GB" sz="2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2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2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en-C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36E35-0598-9BA7-6D52-08640FE2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14E61-6A1F-31E2-39E7-0D2D87BE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0D8210-C3CF-5297-BABE-DEF0CE9F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A Compiler for PyTorch Models – KV Caching</a:t>
            </a:r>
          </a:p>
        </p:txBody>
      </p:sp>
    </p:spTree>
    <p:extLst>
      <p:ext uri="{BB962C8B-B14F-4D97-AF65-F5344CB8AC3E}">
        <p14:creationId xmlns:p14="http://schemas.microsoft.com/office/powerpoint/2010/main" val="232768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F8740B-7F73-8065-F6A5-B7AF405FDC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Go to Code Repository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cd $HOME/gpt-fast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sbatch scripts/run.</a:t>
            </a:r>
            <a:r>
              <a:rPr lang="en-CY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.slurm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Submitted batch job &lt;JOBID&gt;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Check your job status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--user=$USER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JOBID  PARTITION NAME     USER ST TIME …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&lt;JOBID&gt;     a100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-fast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cstyl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R 0:01 …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Look for the output file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ls gpt-fast-compile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gpt-fast-compile-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&lt;JOBID&gt;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Plot the results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python plots/extract_and_plot.py gpt-fast-baseline-488363.out gpt-fast-compile-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&lt;JOBID&gt;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19239-6D7B-599C-1EE3-0569170B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CaSToRC - Chris </a:t>
            </a:r>
            <a:r>
              <a:rPr lang="en-US" dirty="0" err="1"/>
              <a:t>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BB249-F620-5BAF-8BC6-E35229A7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07E49A-2B99-24C6-CA3D-3864D77B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Compile Version</a:t>
            </a:r>
            <a:endParaRPr lang="en-CY" dirty="0"/>
          </a:p>
        </p:txBody>
      </p:sp>
      <p:pic>
        <p:nvPicPr>
          <p:cNvPr id="10" name="Picture 9" descr="A graph showing a blue rectangle&#10;&#10;Description automatically generated">
            <a:extLst>
              <a:ext uri="{FF2B5EF4-FFF2-40B4-BE49-F238E27FC236}">
                <a16:creationId xmlns:a16="http://schemas.microsoft.com/office/drawing/2014/main" id="{736E57DB-D1C4-C01F-3233-2C56B1B7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74" y="136525"/>
            <a:ext cx="4344626" cy="2172313"/>
          </a:xfrm>
          <a:prstGeom prst="rect">
            <a:avLst/>
          </a:prstGeom>
        </p:spPr>
      </p:pic>
      <p:pic>
        <p:nvPicPr>
          <p:cNvPr id="12" name="Picture 11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FCBA2631-83A0-6DDD-DDE4-41A204396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02" y="2169377"/>
            <a:ext cx="4344626" cy="2172313"/>
          </a:xfrm>
          <a:prstGeom prst="rect">
            <a:avLst/>
          </a:prstGeom>
        </p:spPr>
      </p:pic>
      <p:pic>
        <p:nvPicPr>
          <p:cNvPr id="14" name="Picture 13" descr="A graph showing a number of tokens&#10;&#10;Description automatically generated">
            <a:extLst>
              <a:ext uri="{FF2B5EF4-FFF2-40B4-BE49-F238E27FC236}">
                <a16:creationId xmlns:a16="http://schemas.microsoft.com/office/drawing/2014/main" id="{64FE3673-0948-129B-174F-133F9BE7D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174" y="4202228"/>
            <a:ext cx="4344626" cy="2172313"/>
          </a:xfrm>
          <a:prstGeom prst="rect">
            <a:avLst/>
          </a:prstGeom>
        </p:spPr>
      </p:pic>
      <p:pic>
        <p:nvPicPr>
          <p:cNvPr id="7" name="Picture 6" descr="A graph showing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89C2514E-FABD-9AF6-938A-347413992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74" y="2230012"/>
            <a:ext cx="4344626" cy="2172313"/>
          </a:xfrm>
          <a:prstGeom prst="rect">
            <a:avLst/>
          </a:prstGeom>
        </p:spPr>
      </p:pic>
      <p:pic>
        <p:nvPicPr>
          <p:cNvPr id="9" name="Picture 8" descr="A graph showing a memory used&#10;&#10;Description automatically generated with medium confidence">
            <a:extLst>
              <a:ext uri="{FF2B5EF4-FFF2-40B4-BE49-F238E27FC236}">
                <a16:creationId xmlns:a16="http://schemas.microsoft.com/office/drawing/2014/main" id="{EFDCDCA2-25AA-C959-8C99-D73C2F70D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9174" y="136525"/>
            <a:ext cx="4344626" cy="2172313"/>
          </a:xfrm>
          <a:prstGeom prst="rect">
            <a:avLst/>
          </a:prstGeom>
        </p:spPr>
      </p:pic>
      <p:pic>
        <p:nvPicPr>
          <p:cNvPr id="13" name="Picture 12" descr="A graph showing a number of tokens&#10;&#10;Description automatically generated">
            <a:extLst>
              <a:ext uri="{FF2B5EF4-FFF2-40B4-BE49-F238E27FC236}">
                <a16:creationId xmlns:a16="http://schemas.microsoft.com/office/drawing/2014/main" id="{D363F8DC-3A9A-5B53-CFB8-D2831FEAA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0461" y="4323498"/>
            <a:ext cx="4344626" cy="21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0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712952-633E-0770-CA58-A156DC16C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Y" dirty="0"/>
                  <a:t>Largest bottleneck now is the cost of loading weights from GPU global memory to registers.</a:t>
                </a:r>
              </a:p>
              <a:p>
                <a:pPr lvl="1"/>
                <a:r>
                  <a:rPr lang="en-CY" dirty="0"/>
                  <a:t>Happens in each forward pass.</a:t>
                </a:r>
              </a:p>
              <a:p>
                <a:r>
                  <a:rPr lang="en-CY" b="1" dirty="0"/>
                  <a:t>Percentage of memory bandwidth </a:t>
                </a:r>
                <a:r>
                  <a:rPr lang="en-CY" dirty="0"/>
                  <a:t>used during inference given by </a:t>
                </a:r>
                <a:r>
                  <a:rPr lang="en-CY" b="1" dirty="0"/>
                  <a:t>Model Bandiwdth Utilisation (MBU)</a:t>
                </a:r>
                <a:r>
                  <a:rPr lang="en-CY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𝑀𝐵𝑈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𝑃𝑎𝑟𝑎𝑚𝑠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f>
                            <m:fPr>
                              <m:type m:val="skw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𝑏𝑦𝑡𝑒𝑠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𝑝𝑎𝑟𝑎𝑚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f>
                            <m:fPr>
                              <m:type m:val="skw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𝑡𝑜𝑘𝑒𝑛𝑠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𝑠𝑒𝑐𝑜𝑛𝑑</m:t>
                              </m:r>
                            </m:den>
                          </m:f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𝑀𝑒𝑚𝑜𝑟𝑦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𝐵𝑎𝑛𝑑𝑤𝑖𝑑𝑡h</m:t>
                          </m:r>
                        </m:den>
                      </m:f>
                    </m:oMath>
                  </m:oMathPara>
                </a14:m>
                <a:endParaRPr lang="en-CY" dirty="0"/>
              </a:p>
              <a:p>
                <a:r>
                  <a:rPr lang="en-CY" dirty="0"/>
                  <a:t>In our case, (7B Params, each FP16, and 95 tokens/s):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𝑀𝐵𝑈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∗2 ∗95 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𝑇𝐵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=63% </m:t>
                      </m:r>
                    </m:oMath>
                  </m:oMathPara>
                </a14:m>
                <a:endParaRPr lang="en-CY" dirty="0"/>
              </a:p>
              <a:p>
                <a:r>
                  <a:rPr lang="en-CY" dirty="0"/>
                  <a:t>We can change how many bytes each parameter is stored in!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712952-633E-0770-CA58-A156DC16C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946" r="-156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6789C-7AD8-1E7C-B3BB-A12422CC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67147-1FF9-88E8-0340-D54227A5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E647BA-317B-7681-78F8-05D32E90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Accelerating Models with Reduced Precision Operations</a:t>
            </a:r>
          </a:p>
        </p:txBody>
      </p:sp>
    </p:spTree>
    <p:extLst>
      <p:ext uri="{BB962C8B-B14F-4D97-AF65-F5344CB8AC3E}">
        <p14:creationId xmlns:p14="http://schemas.microsoft.com/office/powerpoint/2010/main" val="372098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712952-633E-0770-CA58-A156DC16C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CY" dirty="0"/>
                  <a:t>Quantize only the weights, computation still done in BF16.</a:t>
                </a:r>
              </a:p>
              <a:p>
                <a:pPr lvl="1"/>
                <a:r>
                  <a:rPr lang="en-CY" dirty="0"/>
                  <a:t>Easy to apply with little to no loss of accuracy.</a:t>
                </a:r>
              </a:p>
              <a:p>
                <a:r>
                  <a:rPr lang="en-CY" dirty="0"/>
                  <a:t>Done once, offline!</a:t>
                </a:r>
              </a:p>
              <a:p>
                <a:pPr lvl="1"/>
                <a:r>
                  <a:rPr lang="en-CY" dirty="0"/>
                  <a:t>Results in reduced memory footprint and faster execution on hardware.</a:t>
                </a:r>
              </a:p>
              <a:p>
                <a:r>
                  <a:rPr lang="en-CY" dirty="0"/>
                  <a:t>Here applied per-channel.</a:t>
                </a:r>
              </a:p>
              <a:p>
                <a:r>
                  <a:rPr lang="en-CY" dirty="0"/>
                  <a:t>Example: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Y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127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CY" dirty="0"/>
              </a:p>
              <a:p>
                <a:pPr marL="0" indent="0">
                  <a:buNone/>
                </a:pPr>
                <a:r>
                  <a:rPr lang="en-CY" dirty="0"/>
                  <a:t>   </a:t>
                </a:r>
                <a:r>
                  <a:rPr lang="en-GB" dirty="0"/>
                  <a:t>m</a:t>
                </a:r>
                <a:r>
                  <a:rPr lang="en-CY" dirty="0"/>
                  <a:t>aps FP16 values into [-127, 127] 8-bit integers!</a:t>
                </a:r>
              </a:p>
              <a:p>
                <a:r>
                  <a:rPr lang="en-CY" dirty="0"/>
                  <a:t>Quantized Matrix Multiplication becomes:</a:t>
                </a:r>
              </a:p>
              <a:p>
                <a:pPr marL="457200" lvl="1" indent="0">
                  <a:buNone/>
                </a:pPr>
                <a:r>
                  <a:rPr lang="en-CY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x: bf16[</a:t>
                </a:r>
                <a:r>
                  <a:rPr lang="en-CY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CY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K]</a:t>
                </a:r>
              </a:p>
              <a:p>
                <a:pPr marL="457200" lvl="1" indent="0">
                  <a:buNone/>
                </a:pPr>
                <a:r>
                  <a:rPr lang="en-CY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weight: int8[K, N]</a:t>
                </a:r>
              </a:p>
              <a:p>
                <a:pPr marL="457200" lvl="1" indent="0">
                  <a:buNone/>
                </a:pPr>
                <a:r>
                  <a:rPr lang="en-CY" dirty="0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@torch.compile</a:t>
                </a:r>
              </a:p>
              <a:p>
                <a:pPr marL="457200" lvl="1" indent="0">
                  <a:buNone/>
                </a:pPr>
                <a:r>
                  <a:rPr lang="en-CY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def</a:t>
                </a:r>
                <a:r>
                  <a:rPr lang="en-CY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int8_mm(x, weight):</a:t>
                </a:r>
              </a:p>
              <a:p>
                <a:pPr marL="457200" lvl="1" indent="0">
                  <a:buNone/>
                </a:pPr>
                <a:r>
                  <a:rPr lang="en-CY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CY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</a:t>
                </a:r>
                <a:r>
                  <a:rPr lang="en-CY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F.linear(x, weight.to(torch.bfloat16))</a:t>
                </a:r>
              </a:p>
              <a:p>
                <a:endParaRPr lang="en-C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712952-633E-0770-CA58-A156DC16C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0" b="-48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6789C-7AD8-1E7C-B3BB-A12422CC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67147-1FF9-88E8-0340-D54227A5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E647BA-317B-7681-78F8-05D32E90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Accelerating Models with Reduced Precision – From BF16 to INT8</a:t>
            </a:r>
          </a:p>
        </p:txBody>
      </p:sp>
    </p:spTree>
    <p:extLst>
      <p:ext uri="{BB962C8B-B14F-4D97-AF65-F5344CB8AC3E}">
        <p14:creationId xmlns:p14="http://schemas.microsoft.com/office/powerpoint/2010/main" val="353556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F8740B-7F73-8065-F6A5-B7AF405FDC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Go to Code Repository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cd $HOME/gpt-fast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sbatch scripts/run.</a:t>
            </a:r>
            <a:r>
              <a:rPr lang="en-CY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quantize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.slurm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Submitted batch job &lt;JOBID&gt;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Check your job status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--user=$USER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JOBID  PARTITION NAME     USER ST TIME …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&lt;JOBID&gt;     a100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-fast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cstyl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R 0:01 …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Look for the output file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ls gpt-fast-quantize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gpt-fast-quantize-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&lt;JOBID&gt;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Plot the results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python plots/extract_and_plot.py gpt-fast-baseline-488363.out gpt-fast-compile-488364.out gpt-fast-quantize-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&lt;JOBID&gt;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19239-6D7B-599C-1EE3-0569170B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CaSToRC - Chris </a:t>
            </a:r>
            <a:r>
              <a:rPr lang="en-US" dirty="0" err="1"/>
              <a:t>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BB249-F620-5BAF-8BC6-E35229A7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07E49A-2B99-24C6-CA3D-3864D77B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Quantized Version</a:t>
            </a:r>
            <a:endParaRPr lang="en-CY" dirty="0"/>
          </a:p>
        </p:txBody>
      </p:sp>
      <p:pic>
        <p:nvPicPr>
          <p:cNvPr id="10" name="Picture 9" descr="A graph showing a blue rectangle&#10;&#10;Description automatically generated">
            <a:extLst>
              <a:ext uri="{FF2B5EF4-FFF2-40B4-BE49-F238E27FC236}">
                <a16:creationId xmlns:a16="http://schemas.microsoft.com/office/drawing/2014/main" id="{736E57DB-D1C4-C01F-3233-2C56B1B7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74" y="136525"/>
            <a:ext cx="4344626" cy="2172313"/>
          </a:xfrm>
          <a:prstGeom prst="rect">
            <a:avLst/>
          </a:prstGeom>
        </p:spPr>
      </p:pic>
      <p:pic>
        <p:nvPicPr>
          <p:cNvPr id="12" name="Picture 11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FCBA2631-83A0-6DDD-DDE4-41A204396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02" y="2169377"/>
            <a:ext cx="4344626" cy="2172313"/>
          </a:xfrm>
          <a:prstGeom prst="rect">
            <a:avLst/>
          </a:prstGeom>
        </p:spPr>
      </p:pic>
      <p:pic>
        <p:nvPicPr>
          <p:cNvPr id="14" name="Picture 13" descr="A graph showing a number of tokens&#10;&#10;Description automatically generated">
            <a:extLst>
              <a:ext uri="{FF2B5EF4-FFF2-40B4-BE49-F238E27FC236}">
                <a16:creationId xmlns:a16="http://schemas.microsoft.com/office/drawing/2014/main" id="{64FE3673-0948-129B-174F-133F9BE7D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174" y="4202228"/>
            <a:ext cx="4344626" cy="2172313"/>
          </a:xfrm>
          <a:prstGeom prst="rect">
            <a:avLst/>
          </a:prstGeom>
        </p:spPr>
      </p:pic>
      <p:pic>
        <p:nvPicPr>
          <p:cNvPr id="7" name="Picture 6" descr="A graph showing the average bandwidth&#10;&#10;Description automatically generated">
            <a:extLst>
              <a:ext uri="{FF2B5EF4-FFF2-40B4-BE49-F238E27FC236}">
                <a16:creationId xmlns:a16="http://schemas.microsoft.com/office/drawing/2014/main" id="{583F0886-8ED6-330B-298A-2CB827A65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546" y="2169376"/>
            <a:ext cx="4344628" cy="2172314"/>
          </a:xfrm>
          <a:prstGeom prst="rect">
            <a:avLst/>
          </a:prstGeom>
        </p:spPr>
      </p:pic>
      <p:pic>
        <p:nvPicPr>
          <p:cNvPr id="9" name="Picture 8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B1AE737E-0E22-21A4-74AB-4AFF28C78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056" y="136524"/>
            <a:ext cx="4344628" cy="2172314"/>
          </a:xfrm>
          <a:prstGeom prst="rect">
            <a:avLst/>
          </a:prstGeom>
        </p:spPr>
      </p:pic>
      <p:pic>
        <p:nvPicPr>
          <p:cNvPr id="13" name="Picture 12" descr="A graph of 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C13BFCA-DC98-0707-CFA1-244BE0CF29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7546" y="4323498"/>
            <a:ext cx="4344628" cy="21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8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47669-4974-82F7-BDFE-14BDA1EE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Y" dirty="0"/>
              <a:t>For every token generated, weights have to be loaded over and over.</a:t>
            </a:r>
          </a:p>
          <a:p>
            <a:pPr lvl="1"/>
            <a:r>
              <a:rPr lang="en-CY" b="1" dirty="0"/>
              <a:t>Strict serial dependency </a:t>
            </a:r>
            <a:r>
              <a:rPr lang="en-CY" dirty="0"/>
              <a:t>in autoregressive generation.</a:t>
            </a:r>
          </a:p>
          <a:p>
            <a:r>
              <a:rPr lang="en-CY" b="1" dirty="0"/>
              <a:t>Speculative decoding </a:t>
            </a:r>
            <a:r>
              <a:rPr lang="en-CY" dirty="0"/>
              <a:t>breaks this dependency!</a:t>
            </a:r>
          </a:p>
          <a:p>
            <a:r>
              <a:rPr lang="en-CY" dirty="0"/>
              <a:t>Main Idea:</a:t>
            </a:r>
          </a:p>
          <a:p>
            <a:pPr lvl="1"/>
            <a:r>
              <a:rPr lang="en-CY" dirty="0"/>
              <a:t>Larger model, which we want to use for inference (</a:t>
            </a:r>
            <a:r>
              <a:rPr lang="en-CY" b="1" dirty="0"/>
              <a:t>Verifier Model</a:t>
            </a:r>
            <a:r>
              <a:rPr lang="en-CY" dirty="0"/>
              <a:t>)</a:t>
            </a:r>
          </a:p>
          <a:p>
            <a:pPr lvl="1"/>
            <a:r>
              <a:rPr lang="en-CY" dirty="0"/>
              <a:t>Smaller model, able to generate text much faster (</a:t>
            </a:r>
            <a:r>
              <a:rPr lang="en-CY" b="1" dirty="0"/>
              <a:t>Draft Model</a:t>
            </a:r>
            <a:r>
              <a:rPr lang="en-CY" dirty="0"/>
              <a:t>)</a:t>
            </a:r>
          </a:p>
          <a:p>
            <a:pPr lvl="2"/>
            <a:r>
              <a:rPr lang="en-CY" dirty="0"/>
              <a:t>But more inaccurate!</a:t>
            </a:r>
          </a:p>
          <a:p>
            <a:pPr lvl="1"/>
            <a:r>
              <a:rPr lang="en-CY" dirty="0"/>
              <a:t>Generate </a:t>
            </a:r>
            <a:r>
              <a:rPr lang="en-CY" b="1" dirty="0"/>
              <a:t>N tokens using the cheaper </a:t>
            </a:r>
            <a:r>
              <a:rPr lang="en-CY" dirty="0"/>
              <a:t>draft model, then process all of them in parallel using the verifier model</a:t>
            </a:r>
          </a:p>
          <a:p>
            <a:pPr lvl="2"/>
            <a:r>
              <a:rPr lang="en-CY" dirty="0"/>
              <a:t>Those </a:t>
            </a:r>
            <a:r>
              <a:rPr lang="en-CY" b="1" dirty="0"/>
              <a:t>not matching</a:t>
            </a:r>
            <a:r>
              <a:rPr lang="en-CY" dirty="0"/>
              <a:t>, discard and </a:t>
            </a:r>
            <a:r>
              <a:rPr lang="en-CY" b="1" dirty="0"/>
              <a:t>regenerate with Verifier Model</a:t>
            </a:r>
            <a:r>
              <a:rPr lang="en-CY" dirty="0"/>
              <a:t>.</a:t>
            </a:r>
          </a:p>
          <a:p>
            <a:r>
              <a:rPr lang="en-CY" dirty="0"/>
              <a:t>Speculative decoding </a:t>
            </a:r>
            <a:r>
              <a:rPr lang="en-CY" b="1" dirty="0"/>
              <a:t>does not change the quality </a:t>
            </a:r>
            <a:r>
              <a:rPr lang="en-CY" dirty="0"/>
              <a:t>of the output.</a:t>
            </a:r>
          </a:p>
          <a:p>
            <a:r>
              <a:rPr lang="en-CY" dirty="0"/>
              <a:t>Around 50 lines of code implementation.</a:t>
            </a:r>
          </a:p>
          <a:p>
            <a:r>
              <a:rPr lang="en-CY" b="1" dirty="0"/>
              <a:t>Runtime performance varies </a:t>
            </a:r>
            <a:r>
              <a:rPr lang="en-CY" dirty="0"/>
              <a:t>depending on the generated text.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39A03-BA57-269F-679C-900C5A368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07D5-E973-62B6-C93B-8C736292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F13FCF-B8C0-8967-EFD5-33C6BC92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Speculative Decoding</a:t>
            </a:r>
          </a:p>
        </p:txBody>
      </p:sp>
    </p:spTree>
    <p:extLst>
      <p:ext uri="{BB962C8B-B14F-4D97-AF65-F5344CB8AC3E}">
        <p14:creationId xmlns:p14="http://schemas.microsoft.com/office/powerpoint/2010/main" val="354250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F8740B-7F73-8065-F6A5-B7AF405FDC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Go to Code Repository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cd $HOME/gpt-fast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sbatch scripts/run.</a:t>
            </a:r>
            <a:r>
              <a:rPr lang="en-CY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speculative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.slurm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Submitted batch job &lt;JOBID&gt;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Check your job status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--user=$USER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JOBID  PARTITION NAME     USER ST TIME …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&lt;JOBID&gt;     a100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-fast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cstyl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R 0:01 …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Look for the output file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ls gpt-fast-speculative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gpt-fast-speculative-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&lt;JOBID&gt;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Plot the results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python plots/extract_and_plot.py gpt-fast-baseline-488363.out gpt-fast-compile-488364.out gpt-fast-quantize-488365.out gpt-fast-speculative-&lt;JOBID&gt;.out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19239-6D7B-599C-1EE3-0569170B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CaSToRC - Chris </a:t>
            </a:r>
            <a:r>
              <a:rPr lang="en-US" dirty="0" err="1"/>
              <a:t>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BB249-F620-5BAF-8BC6-E35229A7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07E49A-2B99-24C6-CA3D-3864D77B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Speculative Version</a:t>
            </a:r>
            <a:endParaRPr lang="en-CY" dirty="0"/>
          </a:p>
        </p:txBody>
      </p:sp>
      <p:pic>
        <p:nvPicPr>
          <p:cNvPr id="10" name="Picture 9" descr="A graph showing a blue rectangle&#10;&#10;Description automatically generated">
            <a:extLst>
              <a:ext uri="{FF2B5EF4-FFF2-40B4-BE49-F238E27FC236}">
                <a16:creationId xmlns:a16="http://schemas.microsoft.com/office/drawing/2014/main" id="{736E57DB-D1C4-C01F-3233-2C56B1B7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74" y="136525"/>
            <a:ext cx="4344626" cy="2172313"/>
          </a:xfrm>
          <a:prstGeom prst="rect">
            <a:avLst/>
          </a:prstGeom>
        </p:spPr>
      </p:pic>
      <p:pic>
        <p:nvPicPr>
          <p:cNvPr id="12" name="Picture 11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FCBA2631-83A0-6DDD-DDE4-41A204396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02" y="2169377"/>
            <a:ext cx="4344626" cy="2172313"/>
          </a:xfrm>
          <a:prstGeom prst="rect">
            <a:avLst/>
          </a:prstGeom>
        </p:spPr>
      </p:pic>
      <p:pic>
        <p:nvPicPr>
          <p:cNvPr id="14" name="Picture 13" descr="A graph showing a number of tokens&#10;&#10;Description automatically generated">
            <a:extLst>
              <a:ext uri="{FF2B5EF4-FFF2-40B4-BE49-F238E27FC236}">
                <a16:creationId xmlns:a16="http://schemas.microsoft.com/office/drawing/2014/main" id="{64FE3673-0948-129B-174F-133F9BE7D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174" y="4202228"/>
            <a:ext cx="4344626" cy="2172313"/>
          </a:xfrm>
          <a:prstGeom prst="rect">
            <a:avLst/>
          </a:prstGeom>
        </p:spPr>
      </p:pic>
      <p:pic>
        <p:nvPicPr>
          <p:cNvPr id="8" name="Picture 7" descr="A graph showing a number of different colored bars&#10;&#10;Description automatically generated">
            <a:extLst>
              <a:ext uri="{FF2B5EF4-FFF2-40B4-BE49-F238E27FC236}">
                <a16:creationId xmlns:a16="http://schemas.microsoft.com/office/drawing/2014/main" id="{D29195C6-6C94-CD85-431D-F5E5D803E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546" y="2169375"/>
            <a:ext cx="4344628" cy="2172314"/>
          </a:xfrm>
          <a:prstGeom prst="rect">
            <a:avLst/>
          </a:prstGeom>
        </p:spPr>
      </p:pic>
      <p:pic>
        <p:nvPicPr>
          <p:cNvPr id="15" name="Picture 14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4C4EB209-DF9F-9D34-AFBA-C77E0D173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056" y="136523"/>
            <a:ext cx="4344628" cy="2172314"/>
          </a:xfrm>
          <a:prstGeom prst="rect">
            <a:avLst/>
          </a:prstGeom>
        </p:spPr>
      </p:pic>
      <p:pic>
        <p:nvPicPr>
          <p:cNvPr id="17" name="Picture 16" descr="A graph of a graph showing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A418569-0243-6877-A8A6-0155C27A6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173" y="4202228"/>
            <a:ext cx="4344628" cy="21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7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83AC06-E5A1-8134-84FE-43AB86FE1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Y" dirty="0"/>
              <a:t>So far, only one GPU was used!</a:t>
            </a:r>
          </a:p>
          <a:p>
            <a:r>
              <a:rPr lang="en-CY" dirty="0"/>
              <a:t>Running on more GPUs gives us access to more memory bandwidth.</a:t>
            </a:r>
          </a:p>
          <a:p>
            <a:r>
              <a:rPr lang="en-CY" dirty="0"/>
              <a:t>Parallelisation strategy is to </a:t>
            </a:r>
            <a:r>
              <a:rPr lang="en-CY" b="1" dirty="0"/>
              <a:t>split the processing of one token across multiple devices</a:t>
            </a:r>
          </a:p>
          <a:p>
            <a:pPr lvl="1"/>
            <a:r>
              <a:rPr lang="en-CY" dirty="0"/>
              <a:t>Tensor Parallelism</a:t>
            </a:r>
          </a:p>
          <a:p>
            <a:r>
              <a:rPr lang="en-CY" dirty="0"/>
              <a:t>PyTorch supports this, although low-level API currently.</a:t>
            </a:r>
          </a:p>
          <a:p>
            <a:pPr lvl="1"/>
            <a:r>
              <a:rPr lang="en-CY" dirty="0"/>
              <a:t>150 lines of code, no model changes!</a:t>
            </a:r>
          </a:p>
          <a:p>
            <a:r>
              <a:rPr lang="en-CY" dirty="0"/>
              <a:t>Main idea:</a:t>
            </a:r>
          </a:p>
          <a:p>
            <a:pPr marL="457200" lvl="1" indent="0">
              <a:buNone/>
            </a:pPr>
            <a:r>
              <a:rPr lang="en-C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Y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</a:t>
            </a: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x: torch.Tensor) -&gt; torch.Tensor:</a:t>
            </a:r>
          </a:p>
          <a:p>
            <a:pPr marL="457200" lvl="1" indent="0">
              <a:buNone/>
            </a:pP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x = </a:t>
            </a:r>
            <a:r>
              <a:rPr lang="en-CY" sz="20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CY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silu</a:t>
            </a: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(self.</a:t>
            </a:r>
            <a:r>
              <a:rPr lang="en-CY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c_fc1</a:t>
            </a: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(x)) * self.</a:t>
            </a:r>
            <a:r>
              <a:rPr lang="en-CY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c_fc2</a:t>
            </a: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457200" lvl="1" indent="0">
              <a:buNone/>
            </a:pP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x = self.</a:t>
            </a:r>
            <a:r>
              <a:rPr lang="en-CY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c_proj</a:t>
            </a: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457200" lvl="1" indent="0">
              <a:buNone/>
            </a:pPr>
            <a:r>
              <a:rPr lang="en-C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x = collectives.</a:t>
            </a:r>
            <a:r>
              <a:rPr lang="en-CY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all_reduce</a:t>
            </a:r>
            <a:r>
              <a:rPr lang="en-C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CY" sz="20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“sum”</a:t>
            </a:r>
            <a:r>
              <a:rPr lang="en-C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				                           </a:t>
            </a:r>
            <a:r>
              <a:rPr lang="en-CY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C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Y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C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Y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LOCAL_WORLD_SIZE</a:t>
            </a:r>
            <a:r>
              <a:rPr lang="en-C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pPr marL="457200" lvl="1" indent="0">
              <a:buNone/>
            </a:pP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Y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C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D7E64-C117-90A1-6FE3-920C4541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1BADA-EC44-A528-C6AB-59A52784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1EA3BC-5740-4B3B-2FE7-CAEB802F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Tensor Parallelism</a:t>
            </a:r>
          </a:p>
        </p:txBody>
      </p:sp>
    </p:spTree>
    <p:extLst>
      <p:ext uri="{BB962C8B-B14F-4D97-AF65-F5344CB8AC3E}">
        <p14:creationId xmlns:p14="http://schemas.microsoft.com/office/powerpoint/2010/main" val="194228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" y="-31091"/>
            <a:ext cx="833866" cy="830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46" y="-1647"/>
            <a:ext cx="3411883" cy="7291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7448" y="116738"/>
            <a:ext cx="3411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Bit About Myself</a:t>
            </a:r>
          </a:p>
          <a:p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1E3B61-2AA1-30D3-A898-AF81A2C10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3227"/>
            <a:ext cx="6296696" cy="4753736"/>
          </a:xfrm>
        </p:spPr>
        <p:txBody>
          <a:bodyPr>
            <a:normAutofit/>
          </a:bodyPr>
          <a:lstStyle/>
          <a:p>
            <a:r>
              <a:rPr lang="en-CY" dirty="0"/>
              <a:t>Research Engineer at CaSToRC</a:t>
            </a:r>
          </a:p>
          <a:p>
            <a:r>
              <a:rPr lang="en-CY" dirty="0"/>
              <a:t>Collaborations Task Leader for EuroCC2</a:t>
            </a:r>
          </a:p>
          <a:p>
            <a:r>
              <a:rPr lang="en-CY" dirty="0"/>
              <a:t>Area of expertise in High Performance Computing (HPC)</a:t>
            </a:r>
          </a:p>
          <a:p>
            <a:r>
              <a:rPr lang="en-GB" dirty="0"/>
              <a:t>PhD Candidate, EPCC</a:t>
            </a:r>
            <a:endParaRPr lang="el-GR" dirty="0"/>
          </a:p>
          <a:p>
            <a:r>
              <a:rPr lang="en-GB" dirty="0"/>
              <a:t>Contact &amp; Info:</a:t>
            </a:r>
          </a:p>
          <a:p>
            <a:pPr lvl="1"/>
            <a:r>
              <a:rPr lang="en-GB" dirty="0"/>
              <a:t>Email: </a:t>
            </a:r>
            <a:r>
              <a:rPr lang="en-GB" dirty="0">
                <a:hlinkClick r:id="rId5"/>
              </a:rPr>
              <a:t>c.stylianou@cyi.ac.cy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Website: </a:t>
            </a:r>
            <a:r>
              <a:rPr lang="en-GB" dirty="0" err="1">
                <a:hlinkClick r:id="rId6"/>
              </a:rPr>
              <a:t>cstyl.github.io</a:t>
            </a:r>
            <a:r>
              <a:rPr lang="en-GB" dirty="0">
                <a:hlinkClick r:id="rId6"/>
              </a:rPr>
              <a:t> </a:t>
            </a:r>
            <a:endParaRPr lang="en-CY" dirty="0"/>
          </a:p>
        </p:txBody>
      </p:sp>
      <p:pic>
        <p:nvPicPr>
          <p:cNvPr id="13" name="Content Placeholder 12" descr="A person standing outside a building&#10;&#10;Description automatically generated">
            <a:extLst>
              <a:ext uri="{FF2B5EF4-FFF2-40B4-BE49-F238E27FC236}">
                <a16:creationId xmlns:a16="http://schemas.microsoft.com/office/drawing/2014/main" id="{1162A237-078E-FBD1-2112-B3C178E842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775976" y="1423227"/>
            <a:ext cx="3844997" cy="40115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1CC65-78A0-D85B-4916-B150CF8B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9E9E2-CC52-FED7-380B-958D83A4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13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F8740B-7F73-8065-F6A5-B7AF405FDC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Go to Code Repository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cd $HOME/gpt-fast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sbatch scripts/run.</a:t>
            </a:r>
            <a:r>
              <a:rPr lang="en-CY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.slurm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Submitted batch job &lt;JOBID&gt;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Check your job status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--user=$USER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JOBID  PARTITION NAME     USER ST TIME …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&lt;JOBID&gt;      a100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-fast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cstyl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R 0:01 …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Look for the output file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ls gpt-fast-tp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gpt-fast-tp-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&lt;JOBID&gt;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Plot the results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python plots/extract_and_plot.py gpt-fast-baseline-488363.out gpt-fast-compile-488364.out gpt-fast-quantize-488365.out gpt-fast-speculative-488366.out gpt-fast-tp-488367.out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19239-6D7B-599C-1EE3-0569170B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CaSToRC - Chris </a:t>
            </a:r>
            <a:r>
              <a:rPr lang="en-US" dirty="0" err="1"/>
              <a:t>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BB249-F620-5BAF-8BC6-E35229A7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07E49A-2B99-24C6-CA3D-3864D77B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Tensor Parallelism Version</a:t>
            </a:r>
            <a:endParaRPr lang="en-CY" dirty="0"/>
          </a:p>
        </p:txBody>
      </p:sp>
      <p:pic>
        <p:nvPicPr>
          <p:cNvPr id="10" name="Picture 9" descr="A graph showing a blue rectangle&#10;&#10;Description automatically generated">
            <a:extLst>
              <a:ext uri="{FF2B5EF4-FFF2-40B4-BE49-F238E27FC236}">
                <a16:creationId xmlns:a16="http://schemas.microsoft.com/office/drawing/2014/main" id="{736E57DB-D1C4-C01F-3233-2C56B1B7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74" y="136525"/>
            <a:ext cx="4344626" cy="2172313"/>
          </a:xfrm>
          <a:prstGeom prst="rect">
            <a:avLst/>
          </a:prstGeom>
        </p:spPr>
      </p:pic>
      <p:pic>
        <p:nvPicPr>
          <p:cNvPr id="12" name="Picture 11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FCBA2631-83A0-6DDD-DDE4-41A204396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02" y="2169377"/>
            <a:ext cx="4344626" cy="2172313"/>
          </a:xfrm>
          <a:prstGeom prst="rect">
            <a:avLst/>
          </a:prstGeom>
        </p:spPr>
      </p:pic>
      <p:pic>
        <p:nvPicPr>
          <p:cNvPr id="14" name="Picture 13" descr="A graph showing a number of tokens&#10;&#10;Description automatically generated">
            <a:extLst>
              <a:ext uri="{FF2B5EF4-FFF2-40B4-BE49-F238E27FC236}">
                <a16:creationId xmlns:a16="http://schemas.microsoft.com/office/drawing/2014/main" id="{64FE3673-0948-129B-174F-133F9BE7D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174" y="4202228"/>
            <a:ext cx="4344626" cy="2172313"/>
          </a:xfrm>
          <a:prstGeom prst="rect">
            <a:avLst/>
          </a:prstGeom>
        </p:spPr>
      </p:pic>
      <p:pic>
        <p:nvPicPr>
          <p:cNvPr id="7" name="Picture 6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8423E942-6949-823A-444D-21631DF3C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546" y="4202227"/>
            <a:ext cx="4344628" cy="2172314"/>
          </a:xfrm>
          <a:prstGeom prst="rect">
            <a:avLst/>
          </a:prstGeom>
        </p:spPr>
      </p:pic>
      <p:pic>
        <p:nvPicPr>
          <p:cNvPr id="9" name="Picture 8" descr="A graph showing different colored rectangular shapes&#10;&#10;Description automatically generated">
            <a:extLst>
              <a:ext uri="{FF2B5EF4-FFF2-40B4-BE49-F238E27FC236}">
                <a16:creationId xmlns:a16="http://schemas.microsoft.com/office/drawing/2014/main" id="{623BEBB1-3BA8-39CD-BF84-6ACBB4F1E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475" y="135734"/>
            <a:ext cx="4344628" cy="2172314"/>
          </a:xfrm>
          <a:prstGeom prst="rect">
            <a:avLst/>
          </a:prstGeom>
        </p:spPr>
      </p:pic>
      <p:pic>
        <p:nvPicPr>
          <p:cNvPr id="13" name="Picture 12" descr="A graph showing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979E240A-875D-823A-E075-6F9A9B4EC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056" y="2150394"/>
            <a:ext cx="4344628" cy="21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7F8EF-81B6-84CC-59A9-547480AB9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Y" dirty="0"/>
              <a:t>Memory efficient attention implementations</a:t>
            </a:r>
          </a:p>
          <a:p>
            <a:pPr lvl="1"/>
            <a:r>
              <a:rPr lang="en-CY" dirty="0"/>
              <a:t>Scaled dot product attention (SPDA)</a:t>
            </a:r>
          </a:p>
          <a:p>
            <a:r>
              <a:rPr lang="en-CY" dirty="0"/>
              <a:t>Semi-structured (2:4) Sparsity</a:t>
            </a:r>
          </a:p>
          <a:p>
            <a:pPr lvl="1"/>
            <a:r>
              <a:rPr lang="en-CY" dirty="0"/>
              <a:t>Good for Sparsification/Prunning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F0940-B124-025C-89D7-374188FB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0155D-4EAC-6F33-A443-743336D6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BE5F05-D22F-230B-7371-E9210745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Other Optimisations</a:t>
            </a:r>
          </a:p>
        </p:txBody>
      </p:sp>
      <p:pic>
        <p:nvPicPr>
          <p:cNvPr id="7" name="Picture 6" descr="A diagram of a diagram of a product&#10;&#10;Description automatically generated">
            <a:extLst>
              <a:ext uri="{FF2B5EF4-FFF2-40B4-BE49-F238E27FC236}">
                <a16:creationId xmlns:a16="http://schemas.microsoft.com/office/drawing/2014/main" id="{B7A8DCEE-DDA1-4918-DC9D-4A795508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49" y="1520348"/>
            <a:ext cx="4462895" cy="3579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185ED-6209-A5A5-B0CD-BE5BF5E9B4E6}"/>
              </a:ext>
            </a:extLst>
          </p:cNvPr>
          <p:cNvSpPr txBox="1"/>
          <p:nvPr/>
        </p:nvSpPr>
        <p:spPr>
          <a:xfrm>
            <a:off x="6686549" y="5099501"/>
            <a:ext cx="503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6C6C6D"/>
                </a:solidFill>
                <a:effectLst/>
                <a:highlight>
                  <a:srgbClr val="FFFFFF"/>
                </a:highlight>
                <a:latin typeface="FreightSans"/>
              </a:rPr>
              <a:t>From </a:t>
            </a:r>
            <a:r>
              <a:rPr lang="en-GB" b="0" i="0" u="none" strike="noStrike" dirty="0">
                <a:solidFill>
                  <a:srgbClr val="EE4C2C"/>
                </a:solidFill>
                <a:effectLst/>
                <a:latin typeface="FreightSans"/>
                <a:hlinkClick r:id="rId3"/>
              </a:rPr>
              <a:t>developer.nvidia.com/blog/exploiting-ampere-structured-sparsity-with-cusparselt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196164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29CC1-B563-2551-C6C4-E05A4E3DC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Y" dirty="0"/>
              <a:t>Using native PyTorch offers ease of use without sacrificing performance.</a:t>
            </a:r>
          </a:p>
          <a:p>
            <a:r>
              <a:rPr lang="en-CY" dirty="0"/>
              <a:t>The code for optimisations is around 900 lines.</a:t>
            </a:r>
          </a:p>
          <a:p>
            <a:pPr lvl="1"/>
            <a:r>
              <a:rPr lang="en-CY" dirty="0"/>
              <a:t>torch.compile</a:t>
            </a:r>
          </a:p>
          <a:p>
            <a:pPr lvl="1"/>
            <a:r>
              <a:rPr lang="en-CY" dirty="0"/>
              <a:t>Quantization (BF16 to INT8)</a:t>
            </a:r>
          </a:p>
          <a:p>
            <a:pPr lvl="1"/>
            <a:r>
              <a:rPr lang="en-CY" dirty="0"/>
              <a:t>Speculative Decoding (Expert 7B 16BF, Draft 7B INT8)</a:t>
            </a:r>
          </a:p>
          <a:p>
            <a:pPr lvl="1"/>
            <a:r>
              <a:rPr lang="en-CY" dirty="0"/>
              <a:t>Tensor Parallelism</a:t>
            </a:r>
          </a:p>
          <a:p>
            <a:r>
              <a:rPr lang="en-CY" dirty="0"/>
              <a:t>From:</a:t>
            </a:r>
          </a:p>
          <a:p>
            <a:pPr lvl="1"/>
            <a:r>
              <a:rPr lang="en-CY" b="1" dirty="0"/>
              <a:t>37 tokens/second to 237</a:t>
            </a:r>
            <a:r>
              <a:rPr lang="en-CY" dirty="0"/>
              <a:t>!</a:t>
            </a:r>
          </a:p>
          <a:p>
            <a:pPr lvl="1"/>
            <a:r>
              <a:rPr lang="en-CY" dirty="0"/>
              <a:t>1 GPU to multiple.</a:t>
            </a:r>
          </a:p>
          <a:p>
            <a:pPr lvl="1"/>
            <a:r>
              <a:rPr lang="en-CY" dirty="0"/>
              <a:t>Overhead-bound to memory bandwidth bound.</a:t>
            </a:r>
          </a:p>
          <a:p>
            <a:endParaRPr lang="en-C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41F16E-F5B4-A384-9609-B5B6B410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4B95A-E5B2-5B7D-C434-E3AFB24D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D71E75-77CC-9107-01C7-534BC10E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2773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background with a yellow letter c and a black letter c&#10;&#10;Description automatically generated">
            <a:extLst>
              <a:ext uri="{FF2B5EF4-FFF2-40B4-BE49-F238E27FC236}">
                <a16:creationId xmlns:a16="http://schemas.microsoft.com/office/drawing/2014/main" id="{A66EC9E8-6CEB-5EFB-1E9F-0F0E9254A5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6744" y="1232449"/>
            <a:ext cx="2932105" cy="2775849"/>
          </a:xfrm>
        </p:spPr>
      </p:pic>
      <p:pic>
        <p:nvPicPr>
          <p:cNvPr id="9" name="Content Placeholder 8" descr="A logo with colorful circles&#10;&#10;Description automatically generated with medium confidence">
            <a:extLst>
              <a:ext uri="{FF2B5EF4-FFF2-40B4-BE49-F238E27FC236}">
                <a16:creationId xmlns:a16="http://schemas.microsoft.com/office/drawing/2014/main" id="{D20D06B2-925D-A9E5-C9B7-A635CF8F72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44548" y="727456"/>
            <a:ext cx="2932104" cy="328084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6795-0104-AE8C-B8D2-B0B61705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7103B-7500-6BB3-CC86-604C3369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369523-9F9A-049A-E277-85E4EB26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Acknowledgements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27550-1CA2-3922-1D4B-ACEC13F8A8C9}"/>
              </a:ext>
            </a:extLst>
          </p:cNvPr>
          <p:cNvSpPr txBox="1"/>
          <p:nvPr/>
        </p:nvSpPr>
        <p:spPr>
          <a:xfrm>
            <a:off x="6172202" y="4008298"/>
            <a:ext cx="5181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MR10"/>
              </a:rPr>
              <a:t>The hands-on sessions have been carried out on the </a:t>
            </a:r>
            <a:r>
              <a:rPr lang="en-GB" sz="1800" dirty="0" err="1">
                <a:effectLst/>
                <a:latin typeface="CMR10"/>
              </a:rPr>
              <a:t>SimEA</a:t>
            </a:r>
            <a:r>
              <a:rPr lang="en-GB" sz="1800" dirty="0">
                <a:effectLst/>
                <a:latin typeface="CMR10"/>
              </a:rPr>
              <a:t> Partition on Cyclone HPC system at The Cyprus Institute, funded by European Union’s Horizon 2020 research and innovation program (</a:t>
            </a:r>
            <a:r>
              <a:rPr lang="en-GB" sz="1800" i="1" dirty="0">
                <a:effectLst/>
                <a:latin typeface="CMR10"/>
              </a:rPr>
              <a:t>grant agreement no. 810660, </a:t>
            </a:r>
            <a:r>
              <a:rPr lang="en-GB" sz="1800" i="1" dirty="0" err="1">
                <a:effectLst/>
                <a:latin typeface="CMR10"/>
              </a:rPr>
              <a:t>SimEA</a:t>
            </a:r>
            <a:r>
              <a:rPr lang="en-GB" sz="1800" dirty="0">
                <a:effectLst/>
                <a:latin typeface="CMR10"/>
              </a:rPr>
              <a:t>).</a:t>
            </a:r>
            <a:endParaRPr lang="en-GB" dirty="0"/>
          </a:p>
          <a:p>
            <a:endParaRPr lang="en-C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560F3-9473-3713-FDD0-E9DF5D88B4BD}"/>
              </a:ext>
            </a:extLst>
          </p:cNvPr>
          <p:cNvSpPr txBox="1"/>
          <p:nvPr/>
        </p:nvSpPr>
        <p:spPr>
          <a:xfrm>
            <a:off x="990601" y="4008298"/>
            <a:ext cx="518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R10"/>
              </a:rPr>
              <a:t>This project has received funding from the European High-Performance Computing Joint Undertaking (JU) under grant agreement No 101101903.</a:t>
            </a:r>
            <a:endParaRPr lang="en-CY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45835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386329-04BF-2E6D-1C3F-4E290DA5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hlinkClick r:id="rId2"/>
              </a:rPr>
              <a:t>https://gu-eresearch.github.io/hpcWorkshop/content/12-logOntoHPC.html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C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63450-D783-6424-16A3-3E38108E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C28E9-D16D-C4A2-27CC-A565AA9D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C5072A-13CB-FF7D-CA31-24FFD8CE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96765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D3DA4-49D6-49A4-B303-35EBDDDE2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Y" b="1" dirty="0"/>
              <a:t>Generative AI</a:t>
            </a:r>
            <a:r>
              <a:rPr lang="en-CY" dirty="0"/>
              <a:t> use cases have </a:t>
            </a:r>
            <a:r>
              <a:rPr lang="en-CY" b="1" dirty="0"/>
              <a:t>exploded</a:t>
            </a:r>
            <a:r>
              <a:rPr lang="en-CY" dirty="0"/>
              <a:t> in popularity recently!</a:t>
            </a:r>
          </a:p>
          <a:p>
            <a:r>
              <a:rPr lang="en-CY" b="1" dirty="0"/>
              <a:t>Text generation </a:t>
            </a:r>
            <a:r>
              <a:rPr lang="en-CY" dirty="0"/>
              <a:t>one particularly popular area.</a:t>
            </a:r>
          </a:p>
          <a:p>
            <a:pPr lvl="1"/>
            <a:r>
              <a:rPr lang="en-CY" dirty="0"/>
              <a:t>ChatGPT, L</a:t>
            </a:r>
            <a:r>
              <a:rPr lang="en-GB" dirty="0"/>
              <a:t>l</a:t>
            </a:r>
            <a:r>
              <a:rPr lang="en-CY" dirty="0"/>
              <a:t>ama, vLLM etc.</a:t>
            </a:r>
          </a:p>
          <a:p>
            <a:r>
              <a:rPr lang="en-CY" dirty="0"/>
              <a:t>PyTorch is a popular </a:t>
            </a:r>
            <a:r>
              <a:rPr lang="en-CY" b="1" dirty="0"/>
              <a:t>open-source</a:t>
            </a:r>
            <a:r>
              <a:rPr lang="en-CY" dirty="0"/>
              <a:t> ML/AI library widely used in the area of AI</a:t>
            </a:r>
          </a:p>
          <a:p>
            <a:pPr lvl="1"/>
            <a:r>
              <a:rPr lang="en-CY" b="1" dirty="0"/>
              <a:t>Ease of Use</a:t>
            </a:r>
            <a:r>
              <a:rPr lang="en-CY" dirty="0"/>
              <a:t> and Flexibility</a:t>
            </a:r>
          </a:p>
          <a:p>
            <a:pPr lvl="1"/>
            <a:r>
              <a:rPr lang="en-CY" dirty="0"/>
              <a:t>Strong community and industry support</a:t>
            </a:r>
          </a:p>
          <a:p>
            <a:pPr lvl="1"/>
            <a:r>
              <a:rPr lang="en-CY" b="1" dirty="0"/>
              <a:t>Integration</a:t>
            </a:r>
            <a:r>
              <a:rPr lang="en-CY" dirty="0"/>
              <a:t> with Python ecosystem</a:t>
            </a:r>
          </a:p>
          <a:p>
            <a:pPr lvl="1"/>
            <a:r>
              <a:rPr lang="en-CY" dirty="0"/>
              <a:t>Accelerated computing (</a:t>
            </a:r>
            <a:r>
              <a:rPr lang="en-CY" b="1" dirty="0"/>
              <a:t>GPU support</a:t>
            </a:r>
            <a:r>
              <a:rPr lang="en-CY" dirty="0"/>
              <a:t>)</a:t>
            </a:r>
          </a:p>
          <a:p>
            <a:pPr lvl="1"/>
            <a:r>
              <a:rPr lang="en-CY" dirty="0"/>
              <a:t>Educational resources</a:t>
            </a:r>
          </a:p>
          <a:p>
            <a:r>
              <a:rPr lang="en-CY" dirty="0"/>
              <a:t>How fast we can run transformer </a:t>
            </a:r>
            <a:r>
              <a:rPr lang="en-CY" b="1" dirty="0"/>
              <a:t>inference</a:t>
            </a:r>
            <a:r>
              <a:rPr lang="en-CY" dirty="0"/>
              <a:t> with only pure, native PyTorch?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F90BF-2D2D-D968-D2E6-DD05E11C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48C55-4F14-5AEE-19B3-891B7765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A43D2F-82DD-6CA5-1D46-717E7A7F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1719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772576-C307-19AE-881D-882357A32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Y" dirty="0"/>
              <a:t>Training GitHub Repo to be available at: </a:t>
            </a:r>
          </a:p>
          <a:p>
            <a:pPr lvl="1"/>
            <a:r>
              <a:rPr lang="en-GB" dirty="0">
                <a:hlinkClick r:id="rId2"/>
              </a:rPr>
              <a:t>https://github.com/CaSToRC-CyI/</a:t>
            </a:r>
            <a:r>
              <a:rPr lang="en-GB" dirty="0">
                <a:ea typeface="+mn-lt"/>
                <a:cs typeface="+mn-lt"/>
                <a:hlinkClick r:id="rId2"/>
              </a:rPr>
              <a:t>EuroCC2PyTorch</a:t>
            </a:r>
            <a:endParaRPr lang="en-CY" dirty="0"/>
          </a:p>
          <a:p>
            <a:r>
              <a:rPr lang="en-GB" dirty="0"/>
              <a:t>Complete tutorial: </a:t>
            </a:r>
          </a:p>
          <a:p>
            <a:pPr lvl="1"/>
            <a:r>
              <a:rPr lang="en-GB" dirty="0">
                <a:hlinkClick r:id="rId3"/>
              </a:rPr>
              <a:t>https://github.com/pytorch-labs/gpt-fast</a:t>
            </a:r>
            <a:endParaRPr lang="el-GR" dirty="0"/>
          </a:p>
          <a:p>
            <a:r>
              <a:rPr lang="en-CY" dirty="0"/>
              <a:t>To download Llama2 7B parameters model, go to</a:t>
            </a:r>
          </a:p>
          <a:p>
            <a:pPr lvl="1"/>
            <a:r>
              <a:rPr lang="en-GB" dirty="0">
                <a:hlinkClick r:id="rId4"/>
              </a:rPr>
              <a:t>https://huggingface.co/meta-llama/Llama-2-7b</a:t>
            </a:r>
            <a:endParaRPr lang="en-GB" dirty="0"/>
          </a:p>
          <a:p>
            <a:pPr lvl="2"/>
            <a:r>
              <a:rPr lang="en-CY" dirty="0"/>
              <a:t>Stored in HF Transformer format</a:t>
            </a:r>
          </a:p>
          <a:p>
            <a:pPr lvl="1"/>
            <a:r>
              <a:rPr lang="en-CY" dirty="0"/>
              <a:t>Shared directory with processed weights available for the training!</a:t>
            </a:r>
          </a:p>
          <a:p>
            <a:r>
              <a:rPr lang="en-CY" dirty="0"/>
              <a:t>Hardware to be used: A100 NVIDIA GPUs 40GB</a:t>
            </a:r>
          </a:p>
          <a:p>
            <a:pPr lvl="1"/>
            <a:r>
              <a:rPr lang="en-CY" dirty="0"/>
              <a:t>Available are 5 nodes, with 4 GPUs each.</a:t>
            </a:r>
          </a:p>
          <a:p>
            <a:pPr lvl="1"/>
            <a:r>
              <a:rPr lang="en-CY" dirty="0"/>
              <a:t>For accurate timings </a:t>
            </a:r>
            <a:r>
              <a:rPr lang="en-CY" dirty="0">
                <a:latin typeface="Courier New" panose="02070309020205020404" pitchFamily="49" charset="0"/>
                <a:cs typeface="Courier New" panose="02070309020205020404" pitchFamily="49" charset="0"/>
              </a:rPr>
              <a:t>--exclusive</a:t>
            </a:r>
            <a:r>
              <a:rPr lang="en-CY" dirty="0"/>
              <a:t> access will be given for each run (i.e 5 users can run at the same time).</a:t>
            </a:r>
          </a:p>
          <a:p>
            <a:endParaRPr lang="en-C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869C3-FA5D-542A-A20B-5638206C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C9ED2-A2D7-67E3-A256-DF06F017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B496FF-5920-FCCB-4B1F-2594785C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256741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0D64E-C7A5-BFB2-456B-8707CDF6E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743" y="1126449"/>
            <a:ext cx="5181600" cy="48309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Y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Connect to Cyclone</a:t>
            </a:r>
          </a:p>
          <a:p>
            <a:pPr marL="0" indent="0">
              <a:buNone/>
            </a:pP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CY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&lt;username&gt;@front02.hpcf.cyi.ac.cy</a:t>
            </a:r>
          </a:p>
          <a:p>
            <a:pPr marL="0" indent="0">
              <a:buNone/>
            </a:pPr>
            <a:r>
              <a:rPr lang="en-CY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Project path containing code/data</a:t>
            </a:r>
            <a:endParaRPr lang="en-CY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CY" sz="16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Y" sz="16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$PROJ_PATH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=/nvme/scratch/edu20</a:t>
            </a:r>
          </a:p>
          <a:p>
            <a:pPr marL="0" indent="0">
              <a:buNone/>
            </a:pPr>
            <a:r>
              <a:rPr lang="en-CY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Checkpoints contain the Llama2 7B weights</a:t>
            </a:r>
            <a:endParaRPr lang="en-CY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CY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Y" sz="16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$PROJ_PATH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/gpt-fast</a:t>
            </a:r>
          </a:p>
          <a:p>
            <a:pPr marL="0" indent="0">
              <a:buNone/>
            </a:pP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gpt-fast gpt-fast-checkpoints</a:t>
            </a:r>
          </a:p>
          <a:p>
            <a:pPr marL="0" indent="0">
              <a:buNone/>
            </a:pPr>
            <a:r>
              <a:rPr lang="en-CY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a local copy of the code</a:t>
            </a:r>
            <a:endParaRPr lang="en-CY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cp –R </a:t>
            </a:r>
            <a:r>
              <a:rPr lang="en-CY" sz="16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$PROJ_PATH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/gpt-fast .</a:t>
            </a:r>
          </a:p>
          <a:p>
            <a:pPr marL="0" indent="0">
              <a:buNone/>
            </a:pPr>
            <a:r>
              <a:rPr lang="en-CY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Setup conda and activate environment</a:t>
            </a:r>
            <a:endParaRPr lang="en-CY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CY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load Anaconda/2023.03-1</a:t>
            </a:r>
          </a:p>
          <a:p>
            <a:pPr marL="0" indent="0">
              <a:buNone/>
            </a:pP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CY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init</a:t>
            </a:r>
          </a:p>
          <a:p>
            <a:pPr marL="0" indent="0">
              <a:buNone/>
            </a:pP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CY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activate </a:t>
            </a:r>
            <a:r>
              <a:rPr lang="en-CY" sz="16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$PROJ_PATH</a:t>
            </a: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/envs/pytorch</a:t>
            </a:r>
          </a:p>
          <a:p>
            <a:pPr marL="0" indent="0">
              <a:buNone/>
            </a:pPr>
            <a:r>
              <a:rPr lang="en-CY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for the session</a:t>
            </a:r>
            <a:endParaRPr lang="en-CY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cd gpt-fast</a:t>
            </a:r>
          </a:p>
        </p:txBody>
      </p:sp>
      <p:pic>
        <p:nvPicPr>
          <p:cNvPr id="11" name="Content Placeholder 10" descr="Diagram of a diagram of a computer system&#10;&#10;Description automatically generated">
            <a:extLst>
              <a:ext uri="{FF2B5EF4-FFF2-40B4-BE49-F238E27FC236}">
                <a16:creationId xmlns:a16="http://schemas.microsoft.com/office/drawing/2014/main" id="{F6771F36-4120-075D-73A7-405422E8D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5255" y="1727839"/>
            <a:ext cx="5652262" cy="325879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DE2D4-C8E9-1788-AD98-5E0CDD75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CaSToRC - Chris </a:t>
            </a:r>
            <a:r>
              <a:rPr lang="en-US" dirty="0" err="1"/>
              <a:t>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782E2-E5E9-EC1A-F884-24C176AE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509B9E-4B89-5320-D7CC-F105F17A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Environment 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939A4-3826-9691-1622-7983AB55B86E}"/>
              </a:ext>
            </a:extLst>
          </p:cNvPr>
          <p:cNvSpPr txBox="1"/>
          <p:nvPr/>
        </p:nvSpPr>
        <p:spPr>
          <a:xfrm>
            <a:off x="6436658" y="4986635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Figure 1: High-level overview of a Supercomputer [1].</a:t>
            </a:r>
          </a:p>
        </p:txBody>
      </p:sp>
    </p:spTree>
    <p:extLst>
      <p:ext uri="{BB962C8B-B14F-4D97-AF65-F5344CB8AC3E}">
        <p14:creationId xmlns:p14="http://schemas.microsoft.com/office/powerpoint/2010/main" val="59200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8920D-5607-59A6-A956-6B1F85D04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79293"/>
            <a:ext cx="5334000" cy="5197670"/>
          </a:xfrm>
        </p:spPr>
        <p:txBody>
          <a:bodyPr>
            <a:normAutofit/>
          </a:bodyPr>
          <a:lstStyle/>
          <a:p>
            <a:r>
              <a:rPr lang="en-GB" b="1" dirty="0"/>
              <a:t>Llama2</a:t>
            </a:r>
            <a:r>
              <a:rPr lang="en-GB" dirty="0"/>
              <a:t> (Meta) model</a:t>
            </a:r>
            <a:endParaRPr lang="en-CY" dirty="0"/>
          </a:p>
          <a:p>
            <a:pPr lvl="1"/>
            <a:r>
              <a:rPr lang="en-CY" b="1" dirty="0"/>
              <a:t>7B</a:t>
            </a:r>
            <a:r>
              <a:rPr lang="en-CY" dirty="0"/>
              <a:t> Parameters (~13GB) </a:t>
            </a:r>
          </a:p>
          <a:p>
            <a:pPr lvl="1"/>
            <a:r>
              <a:rPr lang="en-CY" b="1" dirty="0"/>
              <a:t>BF16</a:t>
            </a:r>
            <a:r>
              <a:rPr lang="en-CY" dirty="0"/>
              <a:t> Precision used for weights</a:t>
            </a:r>
            <a:endParaRPr lang="el-GR" dirty="0"/>
          </a:p>
          <a:p>
            <a:r>
              <a:rPr lang="en-GB" dirty="0"/>
              <a:t>Inference</a:t>
            </a:r>
          </a:p>
          <a:p>
            <a:pPr lvl="1"/>
            <a:r>
              <a:rPr lang="en-GB" dirty="0"/>
              <a:t>Prompt: “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Hello, my name is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Generate </a:t>
            </a:r>
            <a:r>
              <a:rPr lang="en-GB" b="1" dirty="0"/>
              <a:t>5 samples</a:t>
            </a:r>
            <a:r>
              <a:rPr lang="en-GB" dirty="0"/>
              <a:t>, up to </a:t>
            </a:r>
            <a:r>
              <a:rPr lang="en-GB" b="1" dirty="0"/>
              <a:t>200 tokens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Batch Size = 1</a:t>
            </a:r>
          </a:p>
          <a:p>
            <a:r>
              <a:rPr lang="en-GB" dirty="0"/>
              <a:t>Resources configuration:</a:t>
            </a:r>
          </a:p>
          <a:p>
            <a:pPr lvl="1"/>
            <a:r>
              <a:rPr lang="en-GB" dirty="0"/>
              <a:t># of GPUs (Nodes): 1 (1)</a:t>
            </a:r>
          </a:p>
          <a:p>
            <a:pPr lvl="1"/>
            <a:r>
              <a:rPr lang="en-GB" dirty="0"/>
              <a:t>CUDA Version: 11.8.0</a:t>
            </a:r>
          </a:p>
          <a:p>
            <a:pPr lvl="1"/>
            <a:r>
              <a:rPr lang="en-GB" dirty="0" err="1"/>
              <a:t>PyTorch</a:t>
            </a:r>
            <a:r>
              <a:rPr lang="en-GB" dirty="0"/>
              <a:t> Version: 2.2</a:t>
            </a:r>
          </a:p>
          <a:p>
            <a:pPr lvl="1"/>
            <a:endParaRPr lang="en-C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9E45A-2A32-3F54-4E9E-BAEF582D6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650" y="1287505"/>
            <a:ext cx="5181600" cy="4282989"/>
          </a:xfrm>
        </p:spPr>
        <p:txBody>
          <a:bodyPr anchor="ctr"/>
          <a:lstStyle/>
          <a:p>
            <a:pPr marL="0" indent="0">
              <a:buNone/>
            </a:pPr>
            <a:r>
              <a:rPr lang="en-GB" dirty="0"/>
              <a:t>“</a:t>
            </a:r>
            <a:r>
              <a:rPr lang="en-GB" i="1" dirty="0"/>
              <a:t>Hello, my name is [Name], and I am a [insert activity or hobby here] enthusiast. I have been involved in this activity for [insert number of years] years, and I can tell you that it has brought me a great deal of joy and </a:t>
            </a:r>
            <a:r>
              <a:rPr lang="en-GB" i="1" dirty="0" err="1"/>
              <a:t>fulfillment</a:t>
            </a:r>
            <a:r>
              <a:rPr lang="en-GB" i="1" dirty="0"/>
              <a:t>.</a:t>
            </a:r>
            <a:r>
              <a:rPr lang="en-GB" dirty="0"/>
              <a:t>”</a:t>
            </a:r>
            <a:endParaRPr lang="en-C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C5F14-9212-4FFB-846F-83D0E03E8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CaSToRC - Chris </a:t>
            </a:r>
            <a:r>
              <a:rPr lang="en-US" dirty="0" err="1"/>
              <a:t>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AE827-0272-97B7-697B-39C7A433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F42E06-7DC2-2888-5826-A442D92C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Establishing a Baseline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68F31-DF32-7CEB-46D2-55D6214C2B8B}"/>
              </a:ext>
            </a:extLst>
          </p:cNvPr>
          <p:cNvSpPr txBox="1"/>
          <p:nvPr/>
        </p:nvSpPr>
        <p:spPr>
          <a:xfrm>
            <a:off x="6234952" y="5570494"/>
            <a:ext cx="475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Original Model: </a:t>
            </a:r>
          </a:p>
          <a:p>
            <a:r>
              <a:rPr lang="en-GB" dirty="0">
                <a:hlinkClick r:id="rId3"/>
              </a:rPr>
              <a:t>https://github.com/meta-llama/llama/tree/main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8672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E0A34-7B58-6C04-053F-A5CF88466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#!/bin/bash –l</a:t>
            </a:r>
          </a:p>
          <a:p>
            <a:pPr marL="0" indent="0">
              <a:buNone/>
            </a:pP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--job-name=</a:t>
            </a:r>
            <a:r>
              <a:rPr lang="en-GB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gpt</a:t>
            </a: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-fast-baseline</a:t>
            </a:r>
            <a:endParaRPr lang="en-GB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--account=edu20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--nodes=1			# Request 1 Node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</a:t>
            </a:r>
            <a:r>
              <a:rPr lang="en-GB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ntasks</a:t>
            </a: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-per-node=1		# Request 1 Process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</a:t>
            </a:r>
            <a:r>
              <a:rPr lang="en-GB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gpus</a:t>
            </a: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=1			# Request 1 GPU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</a:t>
            </a:r>
            <a:r>
              <a:rPr lang="en-GB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cpus</a:t>
            </a: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-per-task=12 		# Request 12 threads (not used, but good for locality)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--partition=a100		# Request on Cluster with A100 NVIDIA GPUs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--time=01:00:00		# Request 1 process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--exclusive		# Request exclusive access on whole node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--exclude=sim02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#SBATCH --output=%x-%</a:t>
            </a:r>
            <a:r>
              <a:rPr lang="en-GB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j.out</a:t>
            </a:r>
            <a:endParaRPr lang="en-GB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Setup paths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chemeClr val="accent5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TRAINING_PATH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nvme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/scratch/edu20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chemeClr val="accent5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CHECKPOINTS_PATH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chemeClr val="accent5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$TRAINING_PATH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gpt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-fast-checkpoints </a:t>
            </a: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Path to Weights</a:t>
            </a:r>
            <a:endParaRPr lang="en-GB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Setup environment (Shared across all edu20)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chemeClr val="accent4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load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Anaconda3/2023.03-1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chemeClr val="accent4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load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CUDA/11.8.0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chemeClr val="accent4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conda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activate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700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$TRAINING_PATH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envs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pytorch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9F3ED-1138-CB74-A93C-BC39A57E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CaSToRC - Chris </a:t>
            </a:r>
            <a:r>
              <a:rPr lang="en-US" dirty="0" err="1"/>
              <a:t>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AFE98-28DA-66D7-339B-65E6CC66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EA84C1-28C3-CD61-CF6E-AE2867A6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A Note on the Scheduler Settings</a:t>
            </a:r>
          </a:p>
        </p:txBody>
      </p:sp>
    </p:spTree>
    <p:extLst>
      <p:ext uri="{BB962C8B-B14F-4D97-AF65-F5344CB8AC3E}">
        <p14:creationId xmlns:p14="http://schemas.microsoft.com/office/powerpoint/2010/main" val="3298174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F8740B-7F73-8065-F6A5-B7AF405FDC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Go to Code Repository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CY" sz="15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$HOME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/gpt-fast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CY" sz="15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scripts/run.</a:t>
            </a:r>
            <a:r>
              <a:rPr lang="en-CY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</a:t>
            </a:r>
            <a:r>
              <a:rPr lang="en-CY" sz="1500">
                <a:latin typeface="Courier New" panose="02070309020205020404" pitchFamily="49" charset="0"/>
                <a:cs typeface="Courier New" panose="02070309020205020404" pitchFamily="49" charset="0"/>
              </a:rPr>
              <a:t>.slurm –reservation=edu20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Submitted batch job &lt;JOBID&gt;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Check your job status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5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--user=$USER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JOBID  PARTITION NAME     USER ST TIME …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&lt;JOBID&gt;      a100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-fast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cstyl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R 0:01 …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Look for the output file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ls gpt-fast-baseline</a:t>
            </a: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gpt-fast-baseline-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&lt;JOBID&gt;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</a:p>
          <a:p>
            <a:pPr marL="0" indent="0">
              <a:buNone/>
            </a:pPr>
            <a:r>
              <a:rPr lang="en-CY" sz="15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Plot the results</a:t>
            </a:r>
            <a:endParaRPr lang="en-CY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CY" sz="15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plots/extract_and_plot.py gpt-fast-baseline-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&lt;JOBID&gt;</a:t>
            </a:r>
            <a:r>
              <a:rPr lang="en-CY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19239-6D7B-599C-1EE3-0569170B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CaSToRC - Chris </a:t>
            </a:r>
            <a:r>
              <a:rPr lang="en-US" dirty="0" err="1"/>
              <a:t>Stylianou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BB249-F620-5BAF-8BC6-E35229A7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07E49A-2B99-24C6-CA3D-3864D77B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Baseline Version</a:t>
            </a:r>
            <a:endParaRPr lang="en-CY" dirty="0"/>
          </a:p>
        </p:txBody>
      </p:sp>
      <p:pic>
        <p:nvPicPr>
          <p:cNvPr id="10" name="Picture 9" descr="A graph showing a blue rectangle&#10;&#10;Description automatically generated">
            <a:extLst>
              <a:ext uri="{FF2B5EF4-FFF2-40B4-BE49-F238E27FC236}">
                <a16:creationId xmlns:a16="http://schemas.microsoft.com/office/drawing/2014/main" id="{736E57DB-D1C4-C01F-3233-2C56B1B7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74" y="136525"/>
            <a:ext cx="4344626" cy="2172313"/>
          </a:xfrm>
          <a:prstGeom prst="rect">
            <a:avLst/>
          </a:prstGeom>
        </p:spPr>
      </p:pic>
      <p:pic>
        <p:nvPicPr>
          <p:cNvPr id="12" name="Picture 11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FCBA2631-83A0-6DDD-DDE4-41A204396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02" y="2169377"/>
            <a:ext cx="4344626" cy="2172313"/>
          </a:xfrm>
          <a:prstGeom prst="rect">
            <a:avLst/>
          </a:prstGeom>
        </p:spPr>
      </p:pic>
      <p:pic>
        <p:nvPicPr>
          <p:cNvPr id="14" name="Picture 13" descr="A graph showing a number of tokens&#10;&#10;Description automatically generated">
            <a:extLst>
              <a:ext uri="{FF2B5EF4-FFF2-40B4-BE49-F238E27FC236}">
                <a16:creationId xmlns:a16="http://schemas.microsoft.com/office/drawing/2014/main" id="{64FE3673-0948-129B-174F-133F9BE7D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174" y="4202228"/>
            <a:ext cx="4344626" cy="21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1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D93F5E-C6BC-690A-4E84-4BA929D36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Modern GPUs are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extremely efficient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, completing operations in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microseconds</a:t>
            </a:r>
          </a:p>
          <a:p>
            <a:pPr lvl="1"/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including tasks like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kernel executions 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and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memory transfers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.</a:t>
            </a:r>
          </a:p>
          <a:p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Despite their speed, the process of submitting these operations to the GPU introduces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additional overhead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.</a:t>
            </a:r>
          </a:p>
          <a:p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Complex algorithms often require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multiple GPU operations 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to complete a single task.</a:t>
            </a:r>
          </a:p>
          <a:p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When GPU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operations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 are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sent individually 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and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complete quickly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, the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combined overhead 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from each operation can lead to a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noticeable</a:t>
            </a:r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 drop in overall performance.</a:t>
            </a:r>
          </a:p>
          <a:p>
            <a:pPr lvl="1"/>
            <a:r>
              <a:rPr lang="en-GB" dirty="0">
                <a:solidFill>
                  <a:srgbClr val="1A1A1A"/>
                </a:solidFill>
                <a:highlight>
                  <a:srgbClr val="FFFFFF"/>
                </a:highlight>
                <a:latin typeface="NVIDIA Sans"/>
              </a:rPr>
              <a:t>CPU acts as an orchestrator and tries to keep up with the overhead!</a:t>
            </a:r>
          </a:p>
          <a:p>
            <a:pPr lvl="1"/>
            <a:r>
              <a:rPr lang="en-GB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NVIDIA Sans"/>
              </a:rPr>
              <a:t>Solutions: Rewrite in C++, raw CUDA? Send more work to GPU at once?</a:t>
            </a:r>
          </a:p>
          <a:p>
            <a:endParaRPr lang="en-CY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393B-CFDF-1E7A-938F-A6F167F1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CaSToRC - Chris Stylianou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6F8BB-060E-14A0-638B-8A815AD4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1A19FF-26F1-2FE4-216D-D126BEA3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The Problem with Baseline Model</a:t>
            </a:r>
          </a:p>
        </p:txBody>
      </p:sp>
    </p:spTree>
    <p:extLst>
      <p:ext uri="{BB962C8B-B14F-4D97-AF65-F5344CB8AC3E}">
        <p14:creationId xmlns:p14="http://schemas.microsoft.com/office/powerpoint/2010/main" val="169687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697caf9-c5b2-407c-993a-08f7cc1beffa" xsi:nil="true"/>
    <_activity xmlns="0697caf9-c5b2-407c-993a-08f7cc1bef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15EA804E9AF24EB068B406B9714385" ma:contentTypeVersion="16" ma:contentTypeDescription="Create a new document." ma:contentTypeScope="" ma:versionID="ad114308477efcbbf2e4e9e9fd7c31f0">
  <xsd:schema xmlns:xsd="http://www.w3.org/2001/XMLSchema" xmlns:xs="http://www.w3.org/2001/XMLSchema" xmlns:p="http://schemas.microsoft.com/office/2006/metadata/properties" xmlns:ns3="6e6d44f4-a73d-4132-aed4-1019f69fd490" xmlns:ns4="0697caf9-c5b2-407c-993a-08f7cc1beffa" targetNamespace="http://schemas.microsoft.com/office/2006/metadata/properties" ma:root="true" ma:fieldsID="14a3be9fb532261f879cdffb880328b8" ns3:_="" ns4:_="">
    <xsd:import namespace="6e6d44f4-a73d-4132-aed4-1019f69fd490"/>
    <xsd:import namespace="0697caf9-c5b2-407c-993a-08f7cc1beff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d44f4-a73d-4132-aed4-1019f69fd49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97caf9-c5b2-407c-993a-08f7cc1be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0697caf9-c5b2-407c-993a-08f7cc1beffa"/>
    <ds:schemaRef ds:uri="6e6d44f4-a73d-4132-aed4-1019f69fd490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287F3C-B67B-4751-A16C-F22A754004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6d44f4-a73d-4132-aed4-1019f69fd490"/>
    <ds:schemaRef ds:uri="0697caf9-c5b2-407c-993a-08f7cc1be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2962</Words>
  <Application>Microsoft Office PowerPoint</Application>
  <PresentationFormat>Widescreen</PresentationFormat>
  <Paragraphs>374</Paragraphs>
  <Slides>24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Optimising Llama2</vt:lpstr>
      <vt:lpstr>PowerPoint Presentation</vt:lpstr>
      <vt:lpstr>Introduction</vt:lpstr>
      <vt:lpstr>Logistics</vt:lpstr>
      <vt:lpstr>Environment Setup</vt:lpstr>
      <vt:lpstr>Establishing a Baseline</vt:lpstr>
      <vt:lpstr>A Note on the Scheduler Settings</vt:lpstr>
      <vt:lpstr>Running Baseline Version</vt:lpstr>
      <vt:lpstr>The Problem with Baseline Model</vt:lpstr>
      <vt:lpstr>A Compiler for PyTorch Models</vt:lpstr>
      <vt:lpstr>A Compiler for PyTorch Models – LLM Case</vt:lpstr>
      <vt:lpstr>A Compiler for PyTorch Models – KV Caching</vt:lpstr>
      <vt:lpstr>Running Compile Version</vt:lpstr>
      <vt:lpstr>Accelerating Models with Reduced Precision Operations</vt:lpstr>
      <vt:lpstr>Accelerating Models with Reduced Precision – From BF16 to INT8</vt:lpstr>
      <vt:lpstr>Running Quantized Version</vt:lpstr>
      <vt:lpstr>Speculative Decoding</vt:lpstr>
      <vt:lpstr>Running Speculative Version</vt:lpstr>
      <vt:lpstr>Tensor Parallelism</vt:lpstr>
      <vt:lpstr>Running Tensor Parallelism Version</vt:lpstr>
      <vt:lpstr>Other Optimisations</vt:lpstr>
      <vt:lpstr>Summary</vt:lpstr>
      <vt:lpstr>Acknowledgements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Optimising Llama2</dc:title>
  <dc:subject/>
  <dc:creator/>
  <cp:keywords/>
  <dc:description/>
  <cp:lastModifiedBy/>
  <cp:revision>9</cp:revision>
  <cp:lastPrinted>2023-01-17T12:43:40Z</cp:lastPrinted>
  <dcterms:created xsi:type="dcterms:W3CDTF">2020-02-17T18:05:29Z</dcterms:created>
  <dcterms:modified xsi:type="dcterms:W3CDTF">2024-04-19T07:56:09Z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0x010100A415EA804E9AF24EB068B406B9714385</vt:lpwstr>
  </property>
</Properties>
</file>